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06"/>
  </p:notesMasterIdLst>
  <p:sldIdLst>
    <p:sldId id="256" r:id="rId2"/>
    <p:sldId id="257" r:id="rId3"/>
    <p:sldId id="258" r:id="rId4"/>
    <p:sldId id="259" r:id="rId5"/>
    <p:sldId id="365" r:id="rId6"/>
    <p:sldId id="260" r:id="rId7"/>
    <p:sldId id="261" r:id="rId8"/>
    <p:sldId id="262" r:id="rId9"/>
    <p:sldId id="263" r:id="rId10"/>
    <p:sldId id="264" r:id="rId11"/>
    <p:sldId id="265" r:id="rId12"/>
    <p:sldId id="346" r:id="rId13"/>
    <p:sldId id="347" r:id="rId14"/>
    <p:sldId id="348" r:id="rId15"/>
    <p:sldId id="366" r:id="rId16"/>
    <p:sldId id="349" r:id="rId17"/>
    <p:sldId id="266" r:id="rId18"/>
    <p:sldId id="268" r:id="rId19"/>
    <p:sldId id="269" r:id="rId20"/>
    <p:sldId id="267" r:id="rId21"/>
    <p:sldId id="270" r:id="rId22"/>
    <p:sldId id="350" r:id="rId23"/>
    <p:sldId id="351" r:id="rId24"/>
    <p:sldId id="352"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353" r:id="rId43"/>
    <p:sldId id="288" r:id="rId44"/>
    <p:sldId id="289" r:id="rId45"/>
    <p:sldId id="290" r:id="rId46"/>
    <p:sldId id="291" r:id="rId47"/>
    <p:sldId id="292" r:id="rId48"/>
    <p:sldId id="293" r:id="rId49"/>
    <p:sldId id="294" r:id="rId50"/>
    <p:sldId id="354" r:id="rId51"/>
    <p:sldId id="295" r:id="rId52"/>
    <p:sldId id="296" r:id="rId53"/>
    <p:sldId id="297" r:id="rId54"/>
    <p:sldId id="298" r:id="rId55"/>
    <p:sldId id="299" r:id="rId56"/>
    <p:sldId id="300" r:id="rId57"/>
    <p:sldId id="301" r:id="rId58"/>
    <p:sldId id="302" r:id="rId59"/>
    <p:sldId id="355" r:id="rId60"/>
    <p:sldId id="303" r:id="rId61"/>
    <p:sldId id="358" r:id="rId62"/>
    <p:sldId id="359" r:id="rId63"/>
    <p:sldId id="360" r:id="rId64"/>
    <p:sldId id="361" r:id="rId65"/>
    <p:sldId id="305" r:id="rId66"/>
    <p:sldId id="306" r:id="rId67"/>
    <p:sldId id="307" r:id="rId68"/>
    <p:sldId id="308" r:id="rId69"/>
    <p:sldId id="309" r:id="rId70"/>
    <p:sldId id="310" r:id="rId71"/>
    <p:sldId id="313" r:id="rId72"/>
    <p:sldId id="311" r:id="rId73"/>
    <p:sldId id="312" r:id="rId74"/>
    <p:sldId id="314" r:id="rId75"/>
    <p:sldId id="315" r:id="rId76"/>
    <p:sldId id="316" r:id="rId77"/>
    <p:sldId id="317" r:id="rId78"/>
    <p:sldId id="318" r:id="rId79"/>
    <p:sldId id="319" r:id="rId80"/>
    <p:sldId id="320" r:id="rId81"/>
    <p:sldId id="321" r:id="rId82"/>
    <p:sldId id="322" r:id="rId83"/>
    <p:sldId id="323" r:id="rId84"/>
    <p:sldId id="324" r:id="rId85"/>
    <p:sldId id="325" r:id="rId86"/>
    <p:sldId id="326" r:id="rId87"/>
    <p:sldId id="327" r:id="rId88"/>
    <p:sldId id="362" r:id="rId89"/>
    <p:sldId id="328" r:id="rId90"/>
    <p:sldId id="363" r:id="rId91"/>
    <p:sldId id="329" r:id="rId92"/>
    <p:sldId id="331" r:id="rId93"/>
    <p:sldId id="330" r:id="rId94"/>
    <p:sldId id="333" r:id="rId95"/>
    <p:sldId id="334" r:id="rId96"/>
    <p:sldId id="335" r:id="rId97"/>
    <p:sldId id="356" r:id="rId98"/>
    <p:sldId id="336" r:id="rId99"/>
    <p:sldId id="357" r:id="rId100"/>
    <p:sldId id="337" r:id="rId101"/>
    <p:sldId id="338" r:id="rId102"/>
    <p:sldId id="339" r:id="rId103"/>
    <p:sldId id="340" r:id="rId104"/>
    <p:sldId id="341" r:id="rId105"/>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89DA4A-3FE1-4220-BB01-801A2FAF8E9A}" v="24" dt="2020-02-15T18:03:56.2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7353" autoAdjust="0"/>
    <p:restoredTop sz="86438" autoAdjust="0"/>
  </p:normalViewPr>
  <p:slideViewPr>
    <p:cSldViewPr>
      <p:cViewPr varScale="1">
        <p:scale>
          <a:sx n="62" d="100"/>
          <a:sy n="62" d="100"/>
        </p:scale>
        <p:origin x="66" y="486"/>
      </p:cViewPr>
      <p:guideLst>
        <p:guide orient="horz" pos="2160"/>
        <p:guide pos="2880"/>
      </p:guideLst>
    </p:cSldViewPr>
  </p:slideViewPr>
  <p:outlineViewPr>
    <p:cViewPr>
      <p:scale>
        <a:sx n="33" d="100"/>
        <a:sy n="33" d="100"/>
      </p:scale>
      <p:origin x="0" y="-6372"/>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presProps" Target="pres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nyuan Lyu" userId="eadeb139afb46539" providerId="LiveId" clId="{9089DA4A-3FE1-4220-BB01-801A2FAF8E9A}"/>
    <pc:docChg chg="addSld delSld modSld">
      <pc:chgData name="Renyuan Lyu" userId="eadeb139afb46539" providerId="LiveId" clId="{9089DA4A-3FE1-4220-BB01-801A2FAF8E9A}" dt="2020-02-15T18:03:56.232" v="20" actId="14100"/>
      <pc:docMkLst>
        <pc:docMk/>
      </pc:docMkLst>
      <pc:sldChg chg="modSp">
        <pc:chgData name="Renyuan Lyu" userId="eadeb139afb46539" providerId="LiveId" clId="{9089DA4A-3FE1-4220-BB01-801A2FAF8E9A}" dt="2020-02-15T17:57:01.709" v="4"/>
        <pc:sldMkLst>
          <pc:docMk/>
          <pc:sldMk cId="0" sldId="259"/>
        </pc:sldMkLst>
        <pc:spChg chg="mod">
          <ac:chgData name="Renyuan Lyu" userId="eadeb139afb46539" providerId="LiveId" clId="{9089DA4A-3FE1-4220-BB01-801A2FAF8E9A}" dt="2020-02-15T17:57:01.709" v="4"/>
          <ac:spMkLst>
            <pc:docMk/>
            <pc:sldMk cId="0" sldId="259"/>
            <ac:spMk id="2" creationId="{00000000-0000-0000-0000-000000000000}"/>
          </ac:spMkLst>
        </pc:spChg>
      </pc:sldChg>
      <pc:sldChg chg="modSp">
        <pc:chgData name="Renyuan Lyu" userId="eadeb139afb46539" providerId="LiveId" clId="{9089DA4A-3FE1-4220-BB01-801A2FAF8E9A}" dt="2020-02-15T17:58:30.957" v="5"/>
        <pc:sldMkLst>
          <pc:docMk/>
          <pc:sldMk cId="0" sldId="260"/>
        </pc:sldMkLst>
        <pc:spChg chg="mod">
          <ac:chgData name="Renyuan Lyu" userId="eadeb139afb46539" providerId="LiveId" clId="{9089DA4A-3FE1-4220-BB01-801A2FAF8E9A}" dt="2020-02-15T17:58:30.957" v="5"/>
          <ac:spMkLst>
            <pc:docMk/>
            <pc:sldMk cId="0" sldId="260"/>
            <ac:spMk id="2" creationId="{00000000-0000-0000-0000-000000000000}"/>
          </ac:spMkLst>
        </pc:spChg>
      </pc:sldChg>
      <pc:sldChg chg="addSp modSp">
        <pc:chgData name="Renyuan Lyu" userId="eadeb139afb46539" providerId="LiveId" clId="{9089DA4A-3FE1-4220-BB01-801A2FAF8E9A}" dt="2020-02-15T17:20:34.680" v="3" actId="1076"/>
        <pc:sldMkLst>
          <pc:docMk/>
          <pc:sldMk cId="0" sldId="346"/>
        </pc:sldMkLst>
        <pc:picChg chg="add mod">
          <ac:chgData name="Renyuan Lyu" userId="eadeb139afb46539" providerId="LiveId" clId="{9089DA4A-3FE1-4220-BB01-801A2FAF8E9A}" dt="2020-02-15T17:20:31.304" v="2" actId="1076"/>
          <ac:picMkLst>
            <pc:docMk/>
            <pc:sldMk cId="0" sldId="346"/>
            <ac:picMk id="6" creationId="{2987E59E-649E-4222-9FC7-B20FF16D4B0E}"/>
          </ac:picMkLst>
        </pc:picChg>
        <pc:picChg chg="mod">
          <ac:chgData name="Renyuan Lyu" userId="eadeb139afb46539" providerId="LiveId" clId="{9089DA4A-3FE1-4220-BB01-801A2FAF8E9A}" dt="2020-02-15T17:20:34.680" v="3" actId="1076"/>
          <ac:picMkLst>
            <pc:docMk/>
            <pc:sldMk cId="0" sldId="346"/>
            <ac:picMk id="10" creationId="{00000000-0000-0000-0000-000000000000}"/>
          </ac:picMkLst>
        </pc:picChg>
      </pc:sldChg>
      <pc:sldChg chg="modSp">
        <pc:chgData name="Renyuan Lyu" userId="eadeb139afb46539" providerId="LiveId" clId="{9089DA4A-3FE1-4220-BB01-801A2FAF8E9A}" dt="2020-02-15T18:03:15.227" v="15"/>
        <pc:sldMkLst>
          <pc:docMk/>
          <pc:sldMk cId="0" sldId="349"/>
        </pc:sldMkLst>
        <pc:spChg chg="mod">
          <ac:chgData name="Renyuan Lyu" userId="eadeb139afb46539" providerId="LiveId" clId="{9089DA4A-3FE1-4220-BB01-801A2FAF8E9A}" dt="2020-02-15T18:03:15.227" v="15"/>
          <ac:spMkLst>
            <pc:docMk/>
            <pc:sldMk cId="0" sldId="349"/>
            <ac:spMk id="2" creationId="{00000000-0000-0000-0000-000000000000}"/>
          </ac:spMkLst>
        </pc:spChg>
      </pc:sldChg>
      <pc:sldChg chg="modSp add del">
        <pc:chgData name="Renyuan Lyu" userId="eadeb139afb46539" providerId="LiveId" clId="{9089DA4A-3FE1-4220-BB01-801A2FAF8E9A}" dt="2020-02-15T18:00:34.507" v="13" actId="2696"/>
        <pc:sldMkLst>
          <pc:docMk/>
          <pc:sldMk cId="1031710880" sldId="364"/>
        </pc:sldMkLst>
        <pc:spChg chg="mod">
          <ac:chgData name="Renyuan Lyu" userId="eadeb139afb46539" providerId="LiveId" clId="{9089DA4A-3FE1-4220-BB01-801A2FAF8E9A}" dt="2020-02-15T17:59:52.023" v="11" actId="20577"/>
          <ac:spMkLst>
            <pc:docMk/>
            <pc:sldMk cId="1031710880" sldId="364"/>
            <ac:spMk id="2" creationId="{42CC6ECB-31C4-45EA-83B6-6A6B942FBE0A}"/>
          </ac:spMkLst>
        </pc:spChg>
      </pc:sldChg>
      <pc:sldChg chg="addSp delSp modSp add">
        <pc:chgData name="Renyuan Lyu" userId="eadeb139afb46539" providerId="LiveId" clId="{9089DA4A-3FE1-4220-BB01-801A2FAF8E9A}" dt="2020-02-15T18:00:42.856" v="14" actId="14100"/>
        <pc:sldMkLst>
          <pc:docMk/>
          <pc:sldMk cId="963879630" sldId="365"/>
        </pc:sldMkLst>
        <pc:spChg chg="del">
          <ac:chgData name="Renyuan Lyu" userId="eadeb139afb46539" providerId="LiveId" clId="{9089DA4A-3FE1-4220-BB01-801A2FAF8E9A}" dt="2020-02-15T17:59:13.614" v="6"/>
          <ac:spMkLst>
            <pc:docMk/>
            <pc:sldMk cId="963879630" sldId="365"/>
            <ac:spMk id="3" creationId="{73EEF527-194D-4006-992D-3EC2B3D84B91}"/>
          </ac:spMkLst>
        </pc:spChg>
        <pc:picChg chg="add mod">
          <ac:chgData name="Renyuan Lyu" userId="eadeb139afb46539" providerId="LiveId" clId="{9089DA4A-3FE1-4220-BB01-801A2FAF8E9A}" dt="2020-02-15T18:00:42.856" v="14" actId="14100"/>
          <ac:picMkLst>
            <pc:docMk/>
            <pc:sldMk cId="963879630" sldId="365"/>
            <ac:picMk id="6" creationId="{29502781-4590-40D6-8341-F98421A17BA9}"/>
          </ac:picMkLst>
        </pc:picChg>
      </pc:sldChg>
      <pc:sldChg chg="addSp modSp add">
        <pc:chgData name="Renyuan Lyu" userId="eadeb139afb46539" providerId="LiveId" clId="{9089DA4A-3FE1-4220-BB01-801A2FAF8E9A}" dt="2020-02-15T18:03:56.232" v="20" actId="14100"/>
        <pc:sldMkLst>
          <pc:docMk/>
          <pc:sldMk cId="608552578" sldId="366"/>
        </pc:sldMkLst>
        <pc:picChg chg="add mod">
          <ac:chgData name="Renyuan Lyu" userId="eadeb139afb46539" providerId="LiveId" clId="{9089DA4A-3FE1-4220-BB01-801A2FAF8E9A}" dt="2020-02-15T18:03:56.232" v="20" actId="14100"/>
          <ac:picMkLst>
            <pc:docMk/>
            <pc:sldMk cId="608552578" sldId="366"/>
            <ac:picMk id="6" creationId="{FD2175E9-0A70-4ADA-8096-61C52A1F1FBC}"/>
          </ac:picMkLst>
        </pc:picChg>
      </pc:sldChg>
    </pc:docChg>
  </pc:docChgLst>
</pc:chgInfo>
</file>

<file path=ppt/drawings/_rels/vmlDrawing1.v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image" Target="../media/image12.wmf"/><Relationship Id="rId7" Type="http://schemas.openxmlformats.org/officeDocument/2006/relationships/image" Target="../media/image16.wmf"/><Relationship Id="rId2" Type="http://schemas.openxmlformats.org/officeDocument/2006/relationships/image" Target="../media/image11.wmf"/><Relationship Id="rId1" Type="http://schemas.openxmlformats.org/officeDocument/2006/relationships/image" Target="../media/image10.wmf"/><Relationship Id="rId6" Type="http://schemas.openxmlformats.org/officeDocument/2006/relationships/image" Target="../media/image15.wmf"/><Relationship Id="rId5" Type="http://schemas.openxmlformats.org/officeDocument/2006/relationships/image" Target="../media/image14.wmf"/><Relationship Id="rId4" Type="http://schemas.openxmlformats.org/officeDocument/2006/relationships/image" Target="../media/image13.wmf"/><Relationship Id="rId9" Type="http://schemas.openxmlformats.org/officeDocument/2006/relationships/image" Target="../media/image18.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14.wmf"/><Relationship Id="rId1" Type="http://schemas.openxmlformats.org/officeDocument/2006/relationships/image" Target="../media/image113.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image" Target="../media/image128.wmf"/><Relationship Id="rId1" Type="http://schemas.openxmlformats.org/officeDocument/2006/relationships/image" Target="../media/image127.wmf"/><Relationship Id="rId4" Type="http://schemas.openxmlformats.org/officeDocument/2006/relationships/image" Target="../media/image130.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39.wmf"/><Relationship Id="rId2" Type="http://schemas.openxmlformats.org/officeDocument/2006/relationships/image" Target="../media/image138.wmf"/><Relationship Id="rId1" Type="http://schemas.openxmlformats.org/officeDocument/2006/relationships/image" Target="../media/image137.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42.wmf"/><Relationship Id="rId2" Type="http://schemas.openxmlformats.org/officeDocument/2006/relationships/image" Target="../media/image141.wmf"/><Relationship Id="rId1" Type="http://schemas.openxmlformats.org/officeDocument/2006/relationships/image" Target="../media/image140.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44.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155.wmf"/><Relationship Id="rId1" Type="http://schemas.openxmlformats.org/officeDocument/2006/relationships/image" Target="../media/image15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wmf"/><Relationship Id="rId1" Type="http://schemas.openxmlformats.org/officeDocument/2006/relationships/image" Target="../media/image76.wmf"/><Relationship Id="rId4" Type="http://schemas.openxmlformats.org/officeDocument/2006/relationships/image" Target="../media/image7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3C45CC5-6E3F-4736-951D-B4CF4CF1A289}" type="datetimeFigureOut">
              <a:rPr lang="zh-TW" altLang="en-US" smtClean="0"/>
              <a:pPr/>
              <a:t>2020/2/16</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F656E3-0DD9-4C0F-A456-F99A51A3023A}"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1905000"/>
            <a:ext cx="7772400" cy="1143000"/>
          </a:xfrm>
        </p:spPr>
        <p:txBody>
          <a:bodyPr/>
          <a:lstStyle>
            <a:lvl1pPr algn="ctr">
              <a:defRPr b="1" cap="none" spc="5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zh-TW" altLang="en-US"/>
              <a:t>按一下以編輯母片標題樣式</a:t>
            </a:r>
            <a:endParaRPr lang="zh-TW" altLang="en-US" dirty="0"/>
          </a:p>
        </p:txBody>
      </p:sp>
      <p:sp>
        <p:nvSpPr>
          <p:cNvPr id="3075" name="Rectangle 3"/>
          <p:cNvSpPr>
            <a:spLocks noGrp="1" noChangeArrowheads="1"/>
          </p:cNvSpPr>
          <p:nvPr>
            <p:ph type="subTitle" idx="1"/>
          </p:nvPr>
        </p:nvSpPr>
        <p:spPr>
          <a:xfrm>
            <a:off x="1371600" y="3429000"/>
            <a:ext cx="6400800" cy="1524000"/>
          </a:xfrm>
        </p:spPr>
        <p:txBody>
          <a:bodyPr/>
          <a:lstStyle>
            <a:lvl1pPr marL="0" indent="0" algn="ctr">
              <a:buFontTx/>
              <a:buNone/>
              <a:defRPr sz="3600" b="1" cap="none" spc="5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defRPr>
            </a:lvl1pPr>
          </a:lstStyle>
          <a:p>
            <a:r>
              <a:rPr lang="zh-TW" altLang="en-US"/>
              <a:t>按一下以編輯母片副標題樣式</a:t>
            </a:r>
          </a:p>
        </p:txBody>
      </p:sp>
      <p:sp>
        <p:nvSpPr>
          <p:cNvPr id="3076" name="Rectangle 4"/>
          <p:cNvSpPr>
            <a:spLocks noGrp="1" noChangeArrowheads="1"/>
          </p:cNvSpPr>
          <p:nvPr>
            <p:ph type="dt" sz="half" idx="2"/>
          </p:nvPr>
        </p:nvSpPr>
        <p:spPr/>
        <p:txBody>
          <a:bodyPr/>
          <a:lstStyle>
            <a:lvl1pPr>
              <a:defRPr/>
            </a:lvl1pPr>
          </a:lstStyle>
          <a:p>
            <a:r>
              <a:rPr lang="en-US" altLang="zh-TW"/>
              <a:t>Copyright © </a:t>
            </a:r>
            <a:r>
              <a:rPr lang="zh-TW" altLang="en-US"/>
              <a:t>滄海書局</a:t>
            </a:r>
          </a:p>
        </p:txBody>
      </p:sp>
      <p:sp>
        <p:nvSpPr>
          <p:cNvPr id="3077" name="Rectangle 5"/>
          <p:cNvSpPr>
            <a:spLocks noGrp="1" noChangeArrowheads="1"/>
          </p:cNvSpPr>
          <p:nvPr>
            <p:ph type="ftr" sz="quarter" idx="3"/>
          </p:nvPr>
        </p:nvSpPr>
        <p:spPr/>
        <p:txBody>
          <a:bodyPr/>
          <a:lstStyle>
            <a:lvl1pPr>
              <a:defRPr/>
            </a:lvl1pPr>
          </a:lstStyle>
          <a:p>
            <a:endParaRPr lang="zh-TW" altLang="en-US"/>
          </a:p>
        </p:txBody>
      </p:sp>
      <p:sp>
        <p:nvSpPr>
          <p:cNvPr id="3078" name="Rectangle 6"/>
          <p:cNvSpPr>
            <a:spLocks noGrp="1" noChangeArrowheads="1"/>
          </p:cNvSpPr>
          <p:nvPr>
            <p:ph type="sldNum" sz="quarter" idx="4"/>
          </p:nvPr>
        </p:nvSpPr>
        <p:spPr/>
        <p:txBody>
          <a:bodyPr/>
          <a:lstStyle>
            <a:lvl1pPr>
              <a:defRPr/>
            </a:lvl1pPr>
          </a:lstStyle>
          <a:p>
            <a:fld id="{8632C2C5-20A0-4062-ADB6-29D76B962CAE}" type="slidenum">
              <a:rPr lang="zh-TW" altLang="en-US" smtClean="0"/>
              <a:pPr/>
              <a:t>‹#›</a:t>
            </a:fld>
            <a:endParaRPr lang="zh-TW" altLang="en-US"/>
          </a:p>
        </p:txBody>
      </p:sp>
      <p:pic>
        <p:nvPicPr>
          <p:cNvPr id="7" name="圖片 6" descr="PS0387C.JPG"/>
          <p:cNvPicPr>
            <a:picLocks noChangeAspect="1"/>
          </p:cNvPicPr>
          <p:nvPr/>
        </p:nvPicPr>
        <p:blipFill>
          <a:blip r:embed="rId3" cstate="print"/>
          <a:stretch>
            <a:fillRect/>
          </a:stretch>
        </p:blipFill>
        <p:spPr>
          <a:xfrm>
            <a:off x="755576" y="260648"/>
            <a:ext cx="1127760" cy="1542288"/>
          </a:xfrm>
          <a:prstGeom prst="rect">
            <a:avLst/>
          </a:prstGeom>
          <a:ln>
            <a:noFill/>
          </a:ln>
          <a:effectLst>
            <a:outerShdw blurRad="190500" algn="tl" rotWithShape="0">
              <a:srgbClr val="000000">
                <a:alpha val="70000"/>
              </a:srgbClr>
            </a:outerShdw>
          </a:effectLst>
        </p:spPr>
      </p:pic>
      <p:pic>
        <p:nvPicPr>
          <p:cNvPr id="8" name="圖片 7" descr="封面1.png"/>
          <p:cNvPicPr>
            <a:picLocks noChangeAspect="1"/>
          </p:cNvPicPr>
          <p:nvPr/>
        </p:nvPicPr>
        <p:blipFill>
          <a:blip r:embed="rId4" cstate="print"/>
          <a:stretch>
            <a:fillRect/>
          </a:stretch>
        </p:blipFill>
        <p:spPr>
          <a:xfrm>
            <a:off x="3635896" y="5753492"/>
            <a:ext cx="2048087" cy="62783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15100" y="1219200"/>
            <a:ext cx="1943100" cy="487680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85800" y="1219200"/>
            <a:ext cx="5676900" cy="48768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323528" y="44624"/>
            <a:ext cx="8496944" cy="914400"/>
          </a:xfrm>
        </p:spPr>
        <p:txBody>
          <a:bodyPr/>
          <a:lstStyle>
            <a:lvl1pPr>
              <a:defRPr baseline="0"/>
            </a:lvl1pPr>
          </a:lstStyle>
          <a:p>
            <a:r>
              <a:rPr lang="zh-TW" altLang="en-US"/>
              <a:t>按一下以編輯母片標題樣式</a:t>
            </a:r>
            <a:endParaRPr lang="zh-TW" altLang="en-US" dirty="0"/>
          </a:p>
        </p:txBody>
      </p:sp>
      <p:sp>
        <p:nvSpPr>
          <p:cNvPr id="3" name="內容版面配置區 2"/>
          <p:cNvSpPr>
            <a:spLocks noGrp="1"/>
          </p:cNvSpPr>
          <p:nvPr>
            <p:ph idx="1"/>
          </p:nvPr>
        </p:nvSpPr>
        <p:spPr>
          <a:xfrm>
            <a:off x="323528" y="1268760"/>
            <a:ext cx="8496944" cy="511256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323528" y="6525344"/>
            <a:ext cx="1905000" cy="332656"/>
          </a:xfrm>
        </p:spPr>
        <p:txBody>
          <a:bodyPr/>
          <a:lstStyle>
            <a:lvl1pPr>
              <a:defRPr/>
            </a:lvl1pPr>
          </a:lstStyle>
          <a:p>
            <a:r>
              <a:rPr lang="en-US" altLang="zh-TW"/>
              <a:t>Copyright © </a:t>
            </a:r>
            <a:r>
              <a:rPr lang="zh-TW" altLang="en-US"/>
              <a:t>滄海書局</a:t>
            </a:r>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a:xfrm>
            <a:off x="6915472" y="6525344"/>
            <a:ext cx="1905000" cy="332656"/>
          </a:xfrm>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85800" y="22098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22098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8" name="頁尾版面配置區 7"/>
          <p:cNvSpPr>
            <a:spLocks noGrp="1"/>
          </p:cNvSpPr>
          <p:nvPr>
            <p:ph type="ftr" sz="quarter" idx="11"/>
          </p:nvPr>
        </p:nvSpPr>
        <p:spPr/>
        <p:txBody>
          <a:bodyPr/>
          <a:lstStyle>
            <a:lvl1pPr>
              <a:defRPr/>
            </a:lvl1pPr>
          </a:lstStyle>
          <a:p>
            <a:endParaRPr lang="zh-TW" altLang="en-US"/>
          </a:p>
        </p:txBody>
      </p:sp>
      <p:sp>
        <p:nvSpPr>
          <p:cNvPr id="9" name="投影片編號版面配置區 8"/>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4" name="頁尾版面配置區 3"/>
          <p:cNvSpPr>
            <a:spLocks noGrp="1"/>
          </p:cNvSpPr>
          <p:nvPr>
            <p:ph type="ftr" sz="quarter" idx="11"/>
          </p:nvPr>
        </p:nvSpPr>
        <p:spPr/>
        <p:txBody>
          <a:bodyPr/>
          <a:lstStyle>
            <a:lvl1pPr>
              <a:defRPr/>
            </a:lvl1pPr>
          </a:lstStyle>
          <a:p>
            <a:endParaRPr lang="zh-TW" altLang="en-US"/>
          </a:p>
        </p:txBody>
      </p:sp>
      <p:sp>
        <p:nvSpPr>
          <p:cNvPr id="5" name="投影片編號版面配置區 4"/>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3" name="頁尾版面配置區 2"/>
          <p:cNvSpPr>
            <a:spLocks noGrp="1"/>
          </p:cNvSpPr>
          <p:nvPr>
            <p:ph type="ftr" sz="quarter" idx="11"/>
          </p:nvPr>
        </p:nvSpPr>
        <p:spPr/>
        <p:txBody>
          <a:bodyPr/>
          <a:lstStyle>
            <a:lvl1pPr>
              <a:defRPr/>
            </a:lvl1pPr>
          </a:lstStyle>
          <a:p>
            <a:endParaRPr lang="zh-TW" altLang="en-US"/>
          </a:p>
        </p:txBody>
      </p:sp>
      <p:sp>
        <p:nvSpPr>
          <p:cNvPr id="4" name="投影片編號版面配置區 3"/>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gi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pic>
        <p:nvPicPr>
          <p:cNvPr id="1031" name="Picture 7" descr="C:\WINDOWS\Desktop\test\template20031024\01tp.jpg"/>
          <p:cNvPicPr>
            <a:picLocks noChangeAspect="1" noChangeArrowheads="1"/>
          </p:cNvPicPr>
          <p:nvPr/>
        </p:nvPicPr>
        <p:blipFill>
          <a:blip r:embed="rId13" cstate="print"/>
          <a:srcRect/>
          <a:stretch>
            <a:fillRect/>
          </a:stretch>
        </p:blipFill>
        <p:spPr bwMode="auto">
          <a:xfrm>
            <a:off x="0" y="0"/>
            <a:ext cx="9144000" cy="6858000"/>
          </a:xfrm>
          <a:prstGeom prst="rect">
            <a:avLst/>
          </a:prstGeom>
          <a:noFill/>
        </p:spPr>
      </p:pic>
      <p:sp>
        <p:nvSpPr>
          <p:cNvPr id="1026" name="Rectangle 2"/>
          <p:cNvSpPr>
            <a:spLocks noGrp="1" noChangeArrowheads="1"/>
          </p:cNvSpPr>
          <p:nvPr>
            <p:ph type="title"/>
          </p:nvPr>
        </p:nvSpPr>
        <p:spPr bwMode="auto">
          <a:xfrm>
            <a:off x="685800" y="44624"/>
            <a:ext cx="77724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dirty="0"/>
              <a:t>按一下以編輯母片標題樣式</a:t>
            </a:r>
          </a:p>
        </p:txBody>
      </p:sp>
      <p:sp>
        <p:nvSpPr>
          <p:cNvPr id="1027" name="Rectangle 3"/>
          <p:cNvSpPr>
            <a:spLocks noGrp="1" noChangeArrowheads="1"/>
          </p:cNvSpPr>
          <p:nvPr>
            <p:ph type="body" idx="1"/>
          </p:nvPr>
        </p:nvSpPr>
        <p:spPr bwMode="auto">
          <a:xfrm>
            <a:off x="685800" y="1268760"/>
            <a:ext cx="7772400" cy="511256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dirty="0"/>
              <a:t>按一下以編輯母片</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028" name="Rectangle 4"/>
          <p:cNvSpPr>
            <a:spLocks noGrp="1" noChangeArrowheads="1"/>
          </p:cNvSpPr>
          <p:nvPr>
            <p:ph type="dt" sz="half" idx="2"/>
          </p:nvPr>
        </p:nvSpPr>
        <p:spPr bwMode="auto">
          <a:xfrm>
            <a:off x="688032" y="6525344"/>
            <a:ext cx="19050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r>
              <a:rPr lang="en-US" altLang="zh-TW"/>
              <a:t>Copyright © </a:t>
            </a:r>
            <a:r>
              <a:rPr lang="zh-TW" altLang="en-US"/>
              <a:t>滄海書局</a:t>
            </a:r>
          </a:p>
        </p:txBody>
      </p:sp>
      <p:sp>
        <p:nvSpPr>
          <p:cNvPr id="1029" name="Rectangle 5"/>
          <p:cNvSpPr>
            <a:spLocks noGrp="1" noChangeArrowheads="1"/>
          </p:cNvSpPr>
          <p:nvPr>
            <p:ph type="ftr" sz="quarter" idx="3"/>
          </p:nvPr>
        </p:nvSpPr>
        <p:spPr bwMode="auto">
          <a:xfrm>
            <a:off x="3126432" y="6525344"/>
            <a:ext cx="28956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zh-TW" altLang="en-US"/>
          </a:p>
        </p:txBody>
      </p:sp>
      <p:sp>
        <p:nvSpPr>
          <p:cNvPr id="1030" name="Rectangle 6"/>
          <p:cNvSpPr>
            <a:spLocks noGrp="1" noChangeArrowheads="1"/>
          </p:cNvSpPr>
          <p:nvPr>
            <p:ph type="sldNum" sz="quarter" idx="4"/>
          </p:nvPr>
        </p:nvSpPr>
        <p:spPr bwMode="auto">
          <a:xfrm>
            <a:off x="6555432" y="6525344"/>
            <a:ext cx="19050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8632C2C5-20A0-4062-ADB6-29D76B962CAE}"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rtl="0" eaLnBrk="1" fontAlgn="base" hangingPunct="1">
        <a:spcBef>
          <a:spcPct val="0"/>
        </a:spcBef>
        <a:spcAft>
          <a:spcPct val="0"/>
        </a:spcAft>
        <a:defRPr kumimoji="1" sz="4000" b="1" baseline="0">
          <a:solidFill>
            <a:schemeClr val="tx1"/>
          </a:solidFill>
          <a:effectLst>
            <a:outerShdw blurRad="38100" dist="38100" dir="2700000" algn="tl">
              <a:srgbClr val="000000">
                <a:alpha val="43137"/>
              </a:srgbClr>
            </a:outerShdw>
          </a:effectLst>
          <a:latin typeface="Times New Roman" pitchFamily="18" charset="0"/>
          <a:ea typeface="標楷體" pitchFamily="65" charset="-120"/>
          <a:cs typeface="+mj-cs"/>
        </a:defRPr>
      </a:lvl1pPr>
      <a:lvl2pPr algn="ctr" rtl="0" eaLnBrk="1" fontAlgn="base" hangingPunct="1">
        <a:spcBef>
          <a:spcPct val="0"/>
        </a:spcBef>
        <a:spcAft>
          <a:spcPct val="0"/>
        </a:spcAft>
        <a:defRPr kumimoji="1" sz="4000">
          <a:solidFill>
            <a:schemeClr val="tx2"/>
          </a:solidFill>
          <a:latin typeface="Times New Roman" charset="0"/>
          <a:ea typeface="新細明體" charset="-120"/>
        </a:defRPr>
      </a:lvl2pPr>
      <a:lvl3pPr algn="ctr" rtl="0" eaLnBrk="1" fontAlgn="base" hangingPunct="1">
        <a:spcBef>
          <a:spcPct val="0"/>
        </a:spcBef>
        <a:spcAft>
          <a:spcPct val="0"/>
        </a:spcAft>
        <a:defRPr kumimoji="1" sz="4000">
          <a:solidFill>
            <a:schemeClr val="tx2"/>
          </a:solidFill>
          <a:latin typeface="Times New Roman" charset="0"/>
          <a:ea typeface="新細明體" charset="-120"/>
        </a:defRPr>
      </a:lvl3pPr>
      <a:lvl4pPr algn="ctr" rtl="0" eaLnBrk="1" fontAlgn="base" hangingPunct="1">
        <a:spcBef>
          <a:spcPct val="0"/>
        </a:spcBef>
        <a:spcAft>
          <a:spcPct val="0"/>
        </a:spcAft>
        <a:defRPr kumimoji="1" sz="4000">
          <a:solidFill>
            <a:schemeClr val="tx2"/>
          </a:solidFill>
          <a:latin typeface="Times New Roman" charset="0"/>
          <a:ea typeface="新細明體" charset="-120"/>
        </a:defRPr>
      </a:lvl4pPr>
      <a:lvl5pPr algn="ctr" rtl="0" eaLnBrk="1" fontAlgn="base" hangingPunct="1">
        <a:spcBef>
          <a:spcPct val="0"/>
        </a:spcBef>
        <a:spcAft>
          <a:spcPct val="0"/>
        </a:spcAft>
        <a:defRPr kumimoji="1" sz="4000">
          <a:solidFill>
            <a:schemeClr val="tx2"/>
          </a:solidFill>
          <a:latin typeface="Times New Roman" charset="0"/>
          <a:ea typeface="新細明體" charset="-120"/>
        </a:defRPr>
      </a:lvl5pPr>
      <a:lvl6pPr marL="457200" algn="ctr" rtl="0" eaLnBrk="1" fontAlgn="base" hangingPunct="1">
        <a:spcBef>
          <a:spcPct val="0"/>
        </a:spcBef>
        <a:spcAft>
          <a:spcPct val="0"/>
        </a:spcAft>
        <a:defRPr kumimoji="1" sz="4000">
          <a:solidFill>
            <a:schemeClr val="tx2"/>
          </a:solidFill>
          <a:latin typeface="Times New Roman" charset="0"/>
          <a:ea typeface="新細明體" charset="-120"/>
        </a:defRPr>
      </a:lvl6pPr>
      <a:lvl7pPr marL="914400" algn="ctr" rtl="0" eaLnBrk="1" fontAlgn="base" hangingPunct="1">
        <a:spcBef>
          <a:spcPct val="0"/>
        </a:spcBef>
        <a:spcAft>
          <a:spcPct val="0"/>
        </a:spcAft>
        <a:defRPr kumimoji="1" sz="4000">
          <a:solidFill>
            <a:schemeClr val="tx2"/>
          </a:solidFill>
          <a:latin typeface="Times New Roman" charset="0"/>
          <a:ea typeface="新細明體" charset="-120"/>
        </a:defRPr>
      </a:lvl7pPr>
      <a:lvl8pPr marL="1371600" algn="ctr" rtl="0" eaLnBrk="1" fontAlgn="base" hangingPunct="1">
        <a:spcBef>
          <a:spcPct val="0"/>
        </a:spcBef>
        <a:spcAft>
          <a:spcPct val="0"/>
        </a:spcAft>
        <a:defRPr kumimoji="1" sz="4000">
          <a:solidFill>
            <a:schemeClr val="tx2"/>
          </a:solidFill>
          <a:latin typeface="Times New Roman" charset="0"/>
          <a:ea typeface="新細明體" charset="-120"/>
        </a:defRPr>
      </a:lvl8pPr>
      <a:lvl9pPr marL="1828800" algn="ctr" rtl="0" eaLnBrk="1" fontAlgn="base" hangingPunct="1">
        <a:spcBef>
          <a:spcPct val="0"/>
        </a:spcBef>
        <a:spcAft>
          <a:spcPct val="0"/>
        </a:spcAft>
        <a:defRPr kumimoji="1" sz="4000">
          <a:solidFill>
            <a:schemeClr val="tx2"/>
          </a:solidFill>
          <a:latin typeface="Times New Roman" charset="0"/>
          <a:ea typeface="新細明體" charset="-120"/>
        </a:defRPr>
      </a:lvl9pPr>
    </p:titleStyle>
    <p:bodyStyle>
      <a:lvl1pPr marL="342900" indent="-342900" algn="l" rtl="0" eaLnBrk="1" fontAlgn="base" hangingPunct="1">
        <a:spcBef>
          <a:spcPct val="20000"/>
        </a:spcBef>
        <a:spcAft>
          <a:spcPct val="0"/>
        </a:spcAft>
        <a:buSzPct val="80000"/>
        <a:buFontTx/>
        <a:buBlip>
          <a:blip r:embed="rId14"/>
        </a:buBlip>
        <a:defRPr kumimoji="1" sz="3000" baseline="0">
          <a:solidFill>
            <a:schemeClr val="tx1"/>
          </a:solidFill>
          <a:latin typeface="Times New Roman" pitchFamily="18" charset="0"/>
          <a:ea typeface="標楷體" pitchFamily="65" charset="-120"/>
          <a:cs typeface="+mn-cs"/>
        </a:defRPr>
      </a:lvl1pPr>
      <a:lvl2pPr marL="742950" indent="-285750" algn="l" rtl="0" eaLnBrk="1" fontAlgn="base" hangingPunct="1">
        <a:spcBef>
          <a:spcPct val="20000"/>
        </a:spcBef>
        <a:spcAft>
          <a:spcPct val="0"/>
        </a:spcAft>
        <a:buSzPct val="70000"/>
        <a:buFontTx/>
        <a:buBlip>
          <a:blip r:embed="rId15"/>
        </a:buBlip>
        <a:defRPr kumimoji="1" sz="2800" baseline="0">
          <a:solidFill>
            <a:schemeClr val="tx1"/>
          </a:solidFill>
          <a:latin typeface="Times New Roman" pitchFamily="18" charset="0"/>
          <a:ea typeface="標楷體" pitchFamily="65" charset="-120"/>
        </a:defRPr>
      </a:lvl2pPr>
      <a:lvl3pPr marL="1143000" indent="-228600" algn="l" rtl="0" eaLnBrk="1" fontAlgn="base" hangingPunct="1">
        <a:spcBef>
          <a:spcPct val="20000"/>
        </a:spcBef>
        <a:spcAft>
          <a:spcPct val="0"/>
        </a:spcAft>
        <a:buChar char="•"/>
        <a:defRPr kumimoji="1" sz="2400" baseline="0">
          <a:solidFill>
            <a:schemeClr val="tx1"/>
          </a:solidFill>
          <a:latin typeface="Times New Roman" pitchFamily="18" charset="0"/>
          <a:ea typeface="標楷體" pitchFamily="65" charset="-120"/>
        </a:defRPr>
      </a:lvl3pPr>
      <a:lvl4pPr marL="16002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4pPr>
      <a:lvl5pPr marL="20574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56.png"/><Relationship Id="rId7" Type="http://schemas.openxmlformats.org/officeDocument/2006/relationships/image" Target="../media/image155.w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41.bin"/><Relationship Id="rId5" Type="http://schemas.openxmlformats.org/officeDocument/2006/relationships/image" Target="../media/image154.wmf"/><Relationship Id="rId4" Type="http://schemas.openxmlformats.org/officeDocument/2006/relationships/oleObject" Target="../embeddings/oleObject40.bin"/></Relationships>
</file>

<file path=ppt/slides/_rels/slide10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0.wmf"/><Relationship Id="rId5" Type="http://schemas.openxmlformats.org/officeDocument/2006/relationships/oleObject" Target="../embeddings/oleObject11.bin"/><Relationship Id="rId4" Type="http://schemas.openxmlformats.org/officeDocument/2006/relationships/image" Target="../media/image29.wmf"/></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5.w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4.wmf"/><Relationship Id="rId5" Type="http://schemas.openxmlformats.org/officeDocument/2006/relationships/oleObject" Target="../embeddings/oleObject13.bin"/><Relationship Id="rId4" Type="http://schemas.openxmlformats.org/officeDocument/2006/relationships/image" Target="../media/image33.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43.wmf"/><Relationship Id="rId5" Type="http://schemas.openxmlformats.org/officeDocument/2006/relationships/oleObject" Target="../embeddings/oleObject16.bin"/><Relationship Id="rId4" Type="http://schemas.openxmlformats.org/officeDocument/2006/relationships/image" Target="../media/image42.wmf"/></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45.wmf"/></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8.bin"/><Relationship Id="rId7"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50.wmf"/><Relationship Id="rId5" Type="http://schemas.openxmlformats.org/officeDocument/2006/relationships/oleObject" Target="../embeddings/oleObject19.bin"/><Relationship Id="rId4" Type="http://schemas.openxmlformats.org/officeDocument/2006/relationships/image" Target="../media/image49.wmf"/></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56.png"/><Relationship Id="rId4" Type="http://schemas.openxmlformats.org/officeDocument/2006/relationships/image" Target="../media/image55.wmf"/></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63.png"/><Relationship Id="rId4" Type="http://schemas.openxmlformats.org/officeDocument/2006/relationships/image" Target="../media/image62.wmf"/></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78.wmf"/><Relationship Id="rId3" Type="http://schemas.openxmlformats.org/officeDocument/2006/relationships/oleObject" Target="../embeddings/oleObject22.bin"/><Relationship Id="rId7"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77.wmf"/><Relationship Id="rId5" Type="http://schemas.openxmlformats.org/officeDocument/2006/relationships/oleObject" Target="../embeddings/oleObject23.bin"/><Relationship Id="rId10" Type="http://schemas.openxmlformats.org/officeDocument/2006/relationships/image" Target="../media/image79.wmf"/><Relationship Id="rId4" Type="http://schemas.openxmlformats.org/officeDocument/2006/relationships/image" Target="../media/image76.wmf"/><Relationship Id="rId9" Type="http://schemas.openxmlformats.org/officeDocument/2006/relationships/oleObject" Target="../embeddings/oleObject25.bin"/></Relationships>
</file>

<file path=ppt/slides/_rels/slide5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82.png"/><Relationship Id="rId4" Type="http://schemas.openxmlformats.org/officeDocument/2006/relationships/image" Target="../media/image81.wmf"/></Relationships>
</file>

<file path=ppt/slides/_rels/slide5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6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6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4.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28.bin"/><Relationship Id="rId5" Type="http://schemas.openxmlformats.org/officeDocument/2006/relationships/image" Target="../media/image113.wmf"/><Relationship Id="rId4" Type="http://schemas.openxmlformats.org/officeDocument/2006/relationships/oleObject" Target="../embeddings/oleObject27.bin"/></Relationships>
</file>

<file path=ppt/slides/_rels/slide7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2.wmf"/><Relationship Id="rId13" Type="http://schemas.openxmlformats.org/officeDocument/2006/relationships/oleObject" Target="../embeddings/oleObject6.bin"/><Relationship Id="rId18" Type="http://schemas.openxmlformats.org/officeDocument/2006/relationships/image" Target="../media/image17.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14.wmf"/><Relationship Id="rId17" Type="http://schemas.openxmlformats.org/officeDocument/2006/relationships/oleObject" Target="../embeddings/oleObject8.bin"/><Relationship Id="rId2" Type="http://schemas.openxmlformats.org/officeDocument/2006/relationships/slideLayout" Target="../slideLayouts/slideLayout2.xml"/><Relationship Id="rId16" Type="http://schemas.openxmlformats.org/officeDocument/2006/relationships/image" Target="../media/image16.wmf"/><Relationship Id="rId20" Type="http://schemas.openxmlformats.org/officeDocument/2006/relationships/image" Target="../media/image18.wmf"/><Relationship Id="rId1" Type="http://schemas.openxmlformats.org/officeDocument/2006/relationships/vmlDrawing" Target="../drawings/vmlDrawing1.vml"/><Relationship Id="rId6" Type="http://schemas.openxmlformats.org/officeDocument/2006/relationships/image" Target="../media/image11.w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13.wmf"/><Relationship Id="rId19" Type="http://schemas.openxmlformats.org/officeDocument/2006/relationships/oleObject" Target="../embeddings/oleObject9.bin"/><Relationship Id="rId4" Type="http://schemas.openxmlformats.org/officeDocument/2006/relationships/image" Target="../media/image10.wmf"/><Relationship Id="rId9" Type="http://schemas.openxmlformats.org/officeDocument/2006/relationships/oleObject" Target="../embeddings/oleObject4.bin"/><Relationship Id="rId14" Type="http://schemas.openxmlformats.org/officeDocument/2006/relationships/image" Target="../media/image15.wmf"/></Relationships>
</file>

<file path=ppt/slides/_rels/slide8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31.bin"/><Relationship Id="rId3" Type="http://schemas.openxmlformats.org/officeDocument/2006/relationships/image" Target="../media/image131.png"/><Relationship Id="rId7" Type="http://schemas.openxmlformats.org/officeDocument/2006/relationships/image" Target="../media/image128.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30.bin"/><Relationship Id="rId11" Type="http://schemas.openxmlformats.org/officeDocument/2006/relationships/image" Target="../media/image130.wmf"/><Relationship Id="rId5" Type="http://schemas.openxmlformats.org/officeDocument/2006/relationships/image" Target="../media/image127.wmf"/><Relationship Id="rId10" Type="http://schemas.openxmlformats.org/officeDocument/2006/relationships/oleObject" Target="../embeddings/oleObject32.bin"/><Relationship Id="rId4" Type="http://schemas.openxmlformats.org/officeDocument/2006/relationships/oleObject" Target="../embeddings/oleObject29.bin"/><Relationship Id="rId9" Type="http://schemas.openxmlformats.org/officeDocument/2006/relationships/image" Target="../media/image129.wmf"/></Relationships>
</file>

<file path=ppt/slides/_rels/slide8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image" Target="../media/image139.wmf"/><Relationship Id="rId3" Type="http://schemas.openxmlformats.org/officeDocument/2006/relationships/oleObject" Target="../embeddings/oleObject33.bin"/><Relationship Id="rId7"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138.wmf"/><Relationship Id="rId5" Type="http://schemas.openxmlformats.org/officeDocument/2006/relationships/oleObject" Target="../embeddings/oleObject34.bin"/><Relationship Id="rId4" Type="http://schemas.openxmlformats.org/officeDocument/2006/relationships/image" Target="../media/image137.wmf"/></Relationships>
</file>

<file path=ppt/slides/_rels/slide92.xml.rels><?xml version="1.0" encoding="UTF-8" standalone="yes"?>
<Relationships xmlns="http://schemas.openxmlformats.org/package/2006/relationships"><Relationship Id="rId8" Type="http://schemas.openxmlformats.org/officeDocument/2006/relationships/image" Target="../media/image142.wmf"/><Relationship Id="rId3" Type="http://schemas.openxmlformats.org/officeDocument/2006/relationships/oleObject" Target="../embeddings/oleObject36.bin"/><Relationship Id="rId7"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141.wmf"/><Relationship Id="rId5" Type="http://schemas.openxmlformats.org/officeDocument/2006/relationships/oleObject" Target="../embeddings/oleObject37.bin"/><Relationship Id="rId4" Type="http://schemas.openxmlformats.org/officeDocument/2006/relationships/image" Target="../media/image140.wm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144.wmf"/></Relationships>
</file>

<file path=ppt/slides/_rels/slide9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TW" altLang="en-US" dirty="0"/>
              <a:t>第 </a:t>
            </a:r>
            <a:r>
              <a:rPr lang="en-US" altLang="zh-TW" dirty="0"/>
              <a:t>3</a:t>
            </a:r>
            <a:r>
              <a:rPr lang="zh-TW" altLang="en-US" dirty="0"/>
              <a:t> 章</a:t>
            </a:r>
          </a:p>
        </p:txBody>
      </p:sp>
      <p:sp>
        <p:nvSpPr>
          <p:cNvPr id="3" name="副標題 2"/>
          <p:cNvSpPr>
            <a:spLocks noGrp="1"/>
          </p:cNvSpPr>
          <p:nvPr>
            <p:ph type="subTitle" idx="1"/>
          </p:nvPr>
        </p:nvSpPr>
        <p:spPr/>
        <p:txBody>
          <a:bodyPr/>
          <a:lstStyle/>
          <a:p>
            <a:r>
              <a:rPr lang="zh-TW" altLang="en-US" dirty="0"/>
              <a:t>一些機率分布</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a:t>
            </a:r>
            <a:endParaRPr lang="zh-TW" altLang="en-US" dirty="0"/>
          </a:p>
        </p:txBody>
      </p:sp>
      <p:pic>
        <p:nvPicPr>
          <p:cNvPr id="6146" name="Picture 2"/>
          <p:cNvPicPr>
            <a:picLocks noGrp="1" noChangeAspect="1" noChangeArrowheads="1"/>
          </p:cNvPicPr>
          <p:nvPr>
            <p:ph idx="1"/>
          </p:nvPr>
        </p:nvPicPr>
        <p:blipFill>
          <a:blip r:embed="rId2" cstate="print"/>
          <a:srcRect/>
          <a:stretch>
            <a:fillRect/>
          </a:stretch>
        </p:blipFill>
        <p:spPr bwMode="auto">
          <a:xfrm>
            <a:off x="323850" y="1412776"/>
            <a:ext cx="8496300" cy="2072069"/>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323850" y="3571171"/>
            <a:ext cx="8496300" cy="1297989"/>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8632C2C5-20A0-4062-ADB6-29D76B962CAE}" type="slidenum">
              <a:rPr lang="zh-TW" altLang="en-US" smtClean="0"/>
              <a:pPr/>
              <a:t>10</a:t>
            </a:fld>
            <a:endParaRPr lang="zh-TW" alt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3.36(</a:t>
            </a:r>
            <a:r>
              <a:rPr lang="zh-TW" altLang="en-US" dirty="0"/>
              <a:t>續</a:t>
            </a:r>
            <a:r>
              <a:rPr lang="en-US" altLang="zh-TW" dirty="0"/>
              <a:t>)</a:t>
            </a:r>
            <a:endParaRPr lang="zh-TW" altLang="en-US" dirty="0"/>
          </a:p>
        </p:txBody>
      </p:sp>
      <p:pic>
        <p:nvPicPr>
          <p:cNvPr id="105474" name="Picture 2"/>
          <p:cNvPicPr>
            <a:picLocks noGrp="1" noChangeAspect="1" noChangeArrowheads="1"/>
          </p:cNvPicPr>
          <p:nvPr>
            <p:ph idx="1"/>
          </p:nvPr>
        </p:nvPicPr>
        <p:blipFill>
          <a:blip r:embed="rId2" cstate="print"/>
          <a:srcRect/>
          <a:stretch>
            <a:fillRect/>
          </a:stretch>
        </p:blipFill>
        <p:spPr bwMode="auto">
          <a:xfrm>
            <a:off x="323850" y="1412776"/>
            <a:ext cx="8496300" cy="3263101"/>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8632C2C5-20A0-4062-ADB6-29D76B962CAE}" type="slidenum">
              <a:rPr lang="zh-TW" altLang="en-US" smtClean="0"/>
              <a:pPr/>
              <a:t>100</a:t>
            </a:fld>
            <a:endParaRPr lang="zh-TW" alt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3.37</a:t>
            </a:r>
            <a:endParaRPr lang="zh-TW" altLang="en-US" dirty="0"/>
          </a:p>
        </p:txBody>
      </p:sp>
      <p:pic>
        <p:nvPicPr>
          <p:cNvPr id="106498" name="Picture 2"/>
          <p:cNvPicPr>
            <a:picLocks noGrp="1" noChangeAspect="1" noChangeArrowheads="1"/>
          </p:cNvPicPr>
          <p:nvPr>
            <p:ph idx="1"/>
          </p:nvPr>
        </p:nvPicPr>
        <p:blipFill>
          <a:blip r:embed="rId2" cstate="print"/>
          <a:srcRect/>
          <a:stretch>
            <a:fillRect/>
          </a:stretch>
        </p:blipFill>
        <p:spPr bwMode="auto">
          <a:xfrm>
            <a:off x="323850" y="1412776"/>
            <a:ext cx="8496300" cy="1273631"/>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323850" y="2852936"/>
            <a:ext cx="8496300" cy="2255367"/>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8632C2C5-20A0-4062-ADB6-29D76B962CAE}" type="slidenum">
              <a:rPr lang="zh-TW" altLang="en-US" smtClean="0"/>
              <a:pPr/>
              <a:t>101</a:t>
            </a:fld>
            <a:endParaRPr lang="zh-TW" alt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3.37(</a:t>
            </a:r>
            <a:r>
              <a:rPr lang="zh-TW" altLang="en-US" dirty="0"/>
              <a:t>續</a:t>
            </a:r>
            <a:r>
              <a:rPr lang="en-US" altLang="zh-TW" dirty="0"/>
              <a:t>)</a:t>
            </a:r>
            <a:endParaRPr lang="zh-TW" altLang="en-US" dirty="0"/>
          </a:p>
        </p:txBody>
      </p:sp>
      <p:pic>
        <p:nvPicPr>
          <p:cNvPr id="107523" name="Picture 3"/>
          <p:cNvPicPr>
            <a:picLocks noGrp="1" noChangeAspect="1" noChangeArrowheads="1"/>
          </p:cNvPicPr>
          <p:nvPr>
            <p:ph idx="1"/>
          </p:nvPr>
        </p:nvPicPr>
        <p:blipFill>
          <a:blip r:embed="rId2" cstate="print"/>
          <a:srcRect/>
          <a:stretch>
            <a:fillRect/>
          </a:stretch>
        </p:blipFill>
        <p:spPr bwMode="auto">
          <a:xfrm>
            <a:off x="323850" y="1412776"/>
            <a:ext cx="8496300" cy="4650222"/>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8632C2C5-20A0-4062-ADB6-29D76B962CAE}" type="slidenum">
              <a:rPr lang="zh-TW" altLang="en-US" smtClean="0"/>
              <a:pPr/>
              <a:t>102</a:t>
            </a:fld>
            <a:endParaRPr lang="zh-TW" alt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3.12</a:t>
            </a:r>
            <a:r>
              <a:rPr lang="zh-TW" altLang="en-US" dirty="0"/>
              <a:t> 卡方分布</a:t>
            </a:r>
          </a:p>
        </p:txBody>
      </p:sp>
      <p:sp>
        <p:nvSpPr>
          <p:cNvPr id="5" name="內容版面配置區 4"/>
          <p:cNvSpPr>
            <a:spLocks noGrp="1"/>
          </p:cNvSpPr>
          <p:nvPr>
            <p:ph idx="1"/>
          </p:nvPr>
        </p:nvSpPr>
        <p:spPr/>
        <p:txBody>
          <a:bodyPr/>
          <a:lstStyle/>
          <a:p>
            <a:r>
              <a:rPr lang="zh-TW" altLang="en-US" dirty="0"/>
              <a:t>令             和         得到，其中 </a:t>
            </a:r>
            <a:r>
              <a:rPr lang="en-US" altLang="zh-TW" i="1" dirty="0"/>
              <a:t>v</a:t>
            </a:r>
            <a:r>
              <a:rPr lang="zh-TW" altLang="en-US" i="1" dirty="0"/>
              <a:t> </a:t>
            </a:r>
            <a:r>
              <a:rPr lang="zh-TW" altLang="en-US" dirty="0"/>
              <a:t>是正整數，此結果稱為</a:t>
            </a:r>
            <a:r>
              <a:rPr lang="zh-TW" altLang="en-US" b="1" dirty="0"/>
              <a:t>卡方分布</a:t>
            </a:r>
            <a:r>
              <a:rPr lang="en-US" altLang="zh-TW" b="1" dirty="0"/>
              <a:t>(chi-squared distribution)</a:t>
            </a:r>
            <a:r>
              <a:rPr lang="zh-TW" altLang="en-US" dirty="0"/>
              <a:t>。此分布有一個稱為</a:t>
            </a:r>
            <a:r>
              <a:rPr lang="zh-TW" altLang="en-US" b="1" dirty="0"/>
              <a:t>自由度 </a:t>
            </a:r>
            <a:r>
              <a:rPr lang="en-US" altLang="zh-TW" b="1" dirty="0"/>
              <a:t>(degrees of freedom) </a:t>
            </a:r>
            <a:r>
              <a:rPr lang="zh-TW" altLang="en-US" dirty="0"/>
              <a:t>的單一參數 </a:t>
            </a:r>
            <a:r>
              <a:rPr lang="en-US" altLang="zh-TW" i="1" dirty="0"/>
              <a:t>v</a:t>
            </a:r>
            <a:r>
              <a:rPr lang="zh-TW" altLang="en-US" dirty="0"/>
              <a:t>。</a:t>
            </a:r>
          </a:p>
        </p:txBody>
      </p:sp>
      <p:pic>
        <p:nvPicPr>
          <p:cNvPr id="6" name="Picture 2"/>
          <p:cNvPicPr>
            <a:picLocks noChangeAspect="1" noChangeArrowheads="1"/>
          </p:cNvPicPr>
          <p:nvPr/>
        </p:nvPicPr>
        <p:blipFill>
          <a:blip r:embed="rId3" cstate="print"/>
          <a:srcRect/>
          <a:stretch>
            <a:fillRect/>
          </a:stretch>
        </p:blipFill>
        <p:spPr bwMode="auto">
          <a:xfrm>
            <a:off x="539552" y="3356992"/>
            <a:ext cx="7992000" cy="2830181"/>
          </a:xfrm>
          <a:prstGeom prst="rect">
            <a:avLst/>
          </a:prstGeom>
          <a:noFill/>
          <a:ln w="9525">
            <a:noFill/>
            <a:miter lim="800000"/>
            <a:headEnd/>
            <a:tailEnd/>
          </a:ln>
          <a:effectLst/>
        </p:spPr>
      </p:pic>
      <p:graphicFrame>
        <p:nvGraphicFramePr>
          <p:cNvPr id="7" name="物件 6"/>
          <p:cNvGraphicFramePr>
            <a:graphicFrameLocks noChangeAspect="1"/>
          </p:cNvGraphicFramePr>
          <p:nvPr/>
        </p:nvGraphicFramePr>
        <p:xfrm>
          <a:off x="1259632" y="1412776"/>
          <a:ext cx="1003300" cy="279400"/>
        </p:xfrm>
        <a:graphic>
          <a:graphicData uri="http://schemas.openxmlformats.org/presentationml/2006/ole">
            <mc:AlternateContent xmlns:mc="http://schemas.openxmlformats.org/markup-compatibility/2006">
              <mc:Choice xmlns:v="urn:schemas-microsoft-com:vml" Requires="v">
                <p:oleObj spid="_x0000_s16386" name="方程式" r:id="rId4" imgW="1002960" imgH="279360" progId="Equation.3">
                  <p:embed/>
                </p:oleObj>
              </mc:Choice>
              <mc:Fallback>
                <p:oleObj name="方程式" r:id="rId4" imgW="1002960" imgH="279360" progId="Equation.3">
                  <p:embed/>
                  <p:pic>
                    <p:nvPicPr>
                      <p:cNvPr id="7" name="物件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9632" y="1412776"/>
                        <a:ext cx="10033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8548" name="Object 4"/>
          <p:cNvGraphicFramePr>
            <a:graphicFrameLocks noChangeAspect="1"/>
          </p:cNvGraphicFramePr>
          <p:nvPr/>
        </p:nvGraphicFramePr>
        <p:xfrm>
          <a:off x="2843808" y="1412776"/>
          <a:ext cx="711200" cy="330200"/>
        </p:xfrm>
        <a:graphic>
          <a:graphicData uri="http://schemas.openxmlformats.org/presentationml/2006/ole">
            <mc:AlternateContent xmlns:mc="http://schemas.openxmlformats.org/markup-compatibility/2006">
              <mc:Choice xmlns:v="urn:schemas-microsoft-com:vml" Requires="v">
                <p:oleObj spid="_x0000_s16387" name="方程式" r:id="rId6" imgW="711000" imgH="330120" progId="Equation.3">
                  <p:embed/>
                </p:oleObj>
              </mc:Choice>
              <mc:Fallback>
                <p:oleObj name="方程式" r:id="rId6" imgW="711000" imgH="330120" progId="Equation.3">
                  <p:embed/>
                  <p:pic>
                    <p:nvPicPr>
                      <p:cNvPr id="108548"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3808" y="1412776"/>
                        <a:ext cx="711200"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8632C2C5-20A0-4062-ADB6-29D76B962CAE}" type="slidenum">
              <a:rPr lang="zh-TW" altLang="en-US" smtClean="0"/>
              <a:pPr/>
              <a:t>103</a:t>
            </a:fld>
            <a:endParaRPr lang="zh-TW" alt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卡方分布</a:t>
            </a:r>
            <a:r>
              <a:rPr lang="en-US" altLang="zh-TW" dirty="0"/>
              <a:t>(</a:t>
            </a:r>
            <a:r>
              <a:rPr lang="zh-TW" altLang="en-US" dirty="0"/>
              <a:t>續</a:t>
            </a:r>
            <a:r>
              <a:rPr lang="en-US" altLang="zh-TW" dirty="0"/>
              <a:t>)</a:t>
            </a:r>
            <a:endParaRPr lang="zh-TW" altLang="en-US" dirty="0"/>
          </a:p>
        </p:txBody>
      </p:sp>
      <p:pic>
        <p:nvPicPr>
          <p:cNvPr id="109570" name="Picture 2"/>
          <p:cNvPicPr>
            <a:picLocks noGrp="1" noChangeAspect="1" noChangeArrowheads="1"/>
          </p:cNvPicPr>
          <p:nvPr>
            <p:ph idx="1"/>
          </p:nvPr>
        </p:nvPicPr>
        <p:blipFill>
          <a:blip r:embed="rId2" cstate="print"/>
          <a:srcRect/>
          <a:stretch>
            <a:fillRect/>
          </a:stretch>
        </p:blipFill>
        <p:spPr bwMode="auto">
          <a:xfrm>
            <a:off x="611560" y="1484784"/>
            <a:ext cx="7992000" cy="1605263"/>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8632C2C5-20A0-4062-ADB6-29D76B962CAE}" type="slidenum">
              <a:rPr lang="zh-TW" altLang="en-US" smtClean="0"/>
              <a:pPr/>
              <a:t>104</a:t>
            </a:fld>
            <a:endParaRPr lang="zh-TW"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a:t>
            </a:r>
            <a:r>
              <a:rPr lang="zh-TW" altLang="en-US" dirty="0"/>
              <a:t>續</a:t>
            </a:r>
            <a:r>
              <a:rPr lang="en-US" altLang="zh-TW" dirty="0"/>
              <a:t>)</a:t>
            </a:r>
            <a:endParaRPr lang="zh-TW" altLang="en-US" dirty="0"/>
          </a:p>
        </p:txBody>
      </p:sp>
      <p:pic>
        <p:nvPicPr>
          <p:cNvPr id="8194" name="Picture 2"/>
          <p:cNvPicPr>
            <a:picLocks noGrp="1" noChangeAspect="1" noChangeArrowheads="1"/>
          </p:cNvPicPr>
          <p:nvPr>
            <p:ph idx="1"/>
          </p:nvPr>
        </p:nvPicPr>
        <p:blipFill>
          <a:blip r:embed="rId2" cstate="print"/>
          <a:srcRect/>
          <a:stretch>
            <a:fillRect/>
          </a:stretch>
        </p:blipFill>
        <p:spPr bwMode="auto">
          <a:xfrm>
            <a:off x="323850" y="1275783"/>
            <a:ext cx="8496300" cy="5098596"/>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8632C2C5-20A0-4062-ADB6-29D76B962CAE}" type="slidenum">
              <a:rPr lang="zh-TW" altLang="en-US" smtClean="0"/>
              <a:pPr/>
              <a:t>11</a:t>
            </a:fld>
            <a:endParaRPr lang="zh-TW"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二項分布應用的領域</a:t>
            </a:r>
          </a:p>
        </p:txBody>
      </p:sp>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8632C2C5-20A0-4062-ADB6-29D76B962CAE}" type="slidenum">
              <a:rPr lang="zh-TW" altLang="en-US" smtClean="0"/>
              <a:pPr/>
              <a:t>12</a:t>
            </a:fld>
            <a:endParaRPr lang="zh-TW" altLang="en-US"/>
          </a:p>
        </p:txBody>
      </p:sp>
      <p:pic>
        <p:nvPicPr>
          <p:cNvPr id="10" name="Picture 2"/>
          <p:cNvPicPr>
            <a:picLocks noGrp="1" noChangeAspect="1" noChangeArrowheads="1"/>
          </p:cNvPicPr>
          <p:nvPr>
            <p:ph idx="1"/>
          </p:nvPr>
        </p:nvPicPr>
        <p:blipFill>
          <a:blip r:embed="rId2" cstate="print"/>
          <a:srcRect/>
          <a:stretch>
            <a:fillRect/>
          </a:stretch>
        </p:blipFill>
        <p:spPr bwMode="auto">
          <a:xfrm>
            <a:off x="453914" y="3160142"/>
            <a:ext cx="8496300" cy="1653860"/>
          </a:xfrm>
          <a:prstGeom prst="rect">
            <a:avLst/>
          </a:prstGeom>
          <a:noFill/>
          <a:ln w="9525">
            <a:noFill/>
            <a:miter lim="800000"/>
            <a:headEnd/>
            <a:tailEnd/>
          </a:ln>
          <a:effectLst/>
        </p:spPr>
      </p:pic>
      <p:pic>
        <p:nvPicPr>
          <p:cNvPr id="6" name="Picture 3" descr="Th05_01">
            <a:extLst>
              <a:ext uri="{FF2B5EF4-FFF2-40B4-BE49-F238E27FC236}">
                <a16:creationId xmlns:a16="http://schemas.microsoft.com/office/drawing/2014/main" id="{2987E59E-649E-4222-9FC7-B20FF16D4B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 y="1700808"/>
            <a:ext cx="8172450" cy="7175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3.4</a:t>
            </a:r>
            <a:endParaRPr lang="zh-TW" altLang="en-US" dirty="0"/>
          </a:p>
        </p:txBody>
      </p:sp>
      <p:pic>
        <p:nvPicPr>
          <p:cNvPr id="9219" name="Picture 3"/>
          <p:cNvPicPr>
            <a:picLocks noGrp="1" noChangeAspect="1" noChangeArrowheads="1"/>
          </p:cNvPicPr>
          <p:nvPr>
            <p:ph idx="1"/>
          </p:nvPr>
        </p:nvPicPr>
        <p:blipFill>
          <a:blip r:embed="rId2" cstate="print"/>
          <a:srcRect b="52172"/>
          <a:stretch>
            <a:fillRect/>
          </a:stretch>
        </p:blipFill>
        <p:spPr bwMode="auto">
          <a:xfrm>
            <a:off x="323850" y="1337517"/>
            <a:ext cx="8496300" cy="2379515"/>
          </a:xfrm>
          <a:prstGeom prst="rect">
            <a:avLst/>
          </a:prstGeom>
          <a:noFill/>
          <a:ln w="9525">
            <a:noFill/>
            <a:miter lim="800000"/>
            <a:headEnd/>
            <a:tailEnd/>
          </a:ln>
        </p:spPr>
      </p:pic>
      <p:pic>
        <p:nvPicPr>
          <p:cNvPr id="7" name="Picture 3"/>
          <p:cNvPicPr>
            <a:picLocks noChangeAspect="1" noChangeArrowheads="1"/>
          </p:cNvPicPr>
          <p:nvPr/>
        </p:nvPicPr>
        <p:blipFill>
          <a:blip r:embed="rId2" cstate="print"/>
          <a:srcRect t="50658"/>
          <a:stretch>
            <a:fillRect/>
          </a:stretch>
        </p:blipFill>
        <p:spPr bwMode="auto">
          <a:xfrm>
            <a:off x="323528" y="3933056"/>
            <a:ext cx="8496300" cy="2454848"/>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8632C2C5-20A0-4062-ADB6-29D76B962CAE}" type="slidenum">
              <a:rPr lang="zh-TW" altLang="en-US" smtClean="0"/>
              <a:pPr/>
              <a:t>13</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3.5</a:t>
            </a:r>
            <a:endParaRPr lang="zh-TW" altLang="en-US" dirty="0"/>
          </a:p>
        </p:txBody>
      </p:sp>
      <p:pic>
        <p:nvPicPr>
          <p:cNvPr id="10242" name="Picture 2"/>
          <p:cNvPicPr>
            <a:picLocks noGrp="1" noChangeAspect="1" noChangeArrowheads="1"/>
          </p:cNvPicPr>
          <p:nvPr>
            <p:ph idx="1"/>
          </p:nvPr>
        </p:nvPicPr>
        <p:blipFill>
          <a:blip r:embed="rId2" cstate="print"/>
          <a:srcRect t="34860"/>
          <a:stretch>
            <a:fillRect/>
          </a:stretch>
        </p:blipFill>
        <p:spPr bwMode="auto">
          <a:xfrm>
            <a:off x="323850" y="3068960"/>
            <a:ext cx="8496300" cy="3253234"/>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b="66838"/>
          <a:stretch>
            <a:fillRect/>
          </a:stretch>
        </p:blipFill>
        <p:spPr bwMode="auto">
          <a:xfrm>
            <a:off x="323528" y="1340768"/>
            <a:ext cx="8496300" cy="1656184"/>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8632C2C5-20A0-4062-ADB6-29D76B962CAE}" type="slidenum">
              <a:rPr lang="zh-TW" altLang="en-US" smtClean="0"/>
              <a:pPr/>
              <a:t>14</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dissolve">
                                      <p:cBhvr>
                                        <p:cTn id="7" dur="5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1BBA8CE-1B59-4268-A8E5-A1F15C5C122F}"/>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306A5CF1-A35C-418C-9D71-7F79703A4EB1}"/>
              </a:ext>
            </a:extLst>
          </p:cNvPr>
          <p:cNvSpPr>
            <a:spLocks noGrp="1"/>
          </p:cNvSpPr>
          <p:nvPr>
            <p:ph idx="1"/>
          </p:nvPr>
        </p:nvSpPr>
        <p:spPr/>
        <p:txBody>
          <a:bodyPr/>
          <a:lstStyle/>
          <a:p>
            <a:endParaRPr lang="zh-TW" altLang="en-US"/>
          </a:p>
        </p:txBody>
      </p:sp>
      <p:sp>
        <p:nvSpPr>
          <p:cNvPr id="4" name="日期版面配置區 3">
            <a:extLst>
              <a:ext uri="{FF2B5EF4-FFF2-40B4-BE49-F238E27FC236}">
                <a16:creationId xmlns:a16="http://schemas.microsoft.com/office/drawing/2014/main" id="{98F81FD4-7A23-4BE5-B059-D6037C369B07}"/>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6798703D-5246-4691-ACC1-E6FC31A85738}"/>
              </a:ext>
            </a:extLst>
          </p:cNvPr>
          <p:cNvSpPr>
            <a:spLocks noGrp="1"/>
          </p:cNvSpPr>
          <p:nvPr>
            <p:ph type="sldNum" sz="quarter" idx="12"/>
          </p:nvPr>
        </p:nvSpPr>
        <p:spPr/>
        <p:txBody>
          <a:bodyPr/>
          <a:lstStyle/>
          <a:p>
            <a:fld id="{8632C2C5-20A0-4062-ADB6-29D76B962CAE}" type="slidenum">
              <a:rPr lang="zh-TW" altLang="en-US" smtClean="0"/>
              <a:pPr/>
              <a:t>15</a:t>
            </a:fld>
            <a:endParaRPr lang="zh-TW" altLang="en-US"/>
          </a:p>
        </p:txBody>
      </p:sp>
      <p:pic>
        <p:nvPicPr>
          <p:cNvPr id="6" name="圖片 5">
            <a:extLst>
              <a:ext uri="{FF2B5EF4-FFF2-40B4-BE49-F238E27FC236}">
                <a16:creationId xmlns:a16="http://schemas.microsoft.com/office/drawing/2014/main" id="{FD2175E9-0A70-4ADA-8096-61C52A1F1FBC}"/>
              </a:ext>
            </a:extLst>
          </p:cNvPr>
          <p:cNvPicPr>
            <a:picLocks noChangeAspect="1"/>
          </p:cNvPicPr>
          <p:nvPr/>
        </p:nvPicPr>
        <p:blipFill>
          <a:blip r:embed="rId2"/>
          <a:stretch>
            <a:fillRect/>
          </a:stretch>
        </p:blipFill>
        <p:spPr>
          <a:xfrm>
            <a:off x="323528" y="2171160"/>
            <a:ext cx="8626318" cy="2553983"/>
          </a:xfrm>
          <a:prstGeom prst="rect">
            <a:avLst/>
          </a:prstGeom>
        </p:spPr>
      </p:pic>
    </p:spTree>
    <p:extLst>
      <p:ext uri="{BB962C8B-B14F-4D97-AF65-F5344CB8AC3E}">
        <p14:creationId xmlns:p14="http://schemas.microsoft.com/office/powerpoint/2010/main" val="608552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多項實驗和多項分布</a:t>
            </a:r>
          </a:p>
        </p:txBody>
      </p:sp>
      <p:sp>
        <p:nvSpPr>
          <p:cNvPr id="3" name="內容版面配置區 2"/>
          <p:cNvSpPr>
            <a:spLocks noGrp="1"/>
          </p:cNvSpPr>
          <p:nvPr>
            <p:ph idx="1"/>
          </p:nvPr>
        </p:nvSpPr>
        <p:spPr/>
        <p:txBody>
          <a:bodyPr/>
          <a:lstStyle/>
          <a:p>
            <a:endParaRPr lang="zh-TW" altLang="en-US" b="1" dirty="0"/>
          </a:p>
        </p:txBody>
      </p:sp>
      <p:pic>
        <p:nvPicPr>
          <p:cNvPr id="4" name="Picture 2"/>
          <p:cNvPicPr>
            <a:picLocks noChangeAspect="1" noChangeArrowheads="1"/>
          </p:cNvPicPr>
          <p:nvPr/>
        </p:nvPicPr>
        <p:blipFill>
          <a:blip r:embed="rId2" cstate="print"/>
          <a:srcRect/>
          <a:stretch>
            <a:fillRect/>
          </a:stretch>
        </p:blipFill>
        <p:spPr bwMode="auto">
          <a:xfrm>
            <a:off x="324172" y="1268760"/>
            <a:ext cx="8496300" cy="4398419"/>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8632C2C5-20A0-4062-ADB6-29D76B962CAE}" type="slidenum">
              <a:rPr lang="zh-TW" altLang="en-US" smtClean="0"/>
              <a:pPr/>
              <a:t>16</a:t>
            </a:fld>
            <a:endParaRPr lang="zh-TW"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多項實驗和多項分布</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p:txBody>
          <a:bodyPr/>
          <a:lstStyle/>
          <a:p>
            <a:r>
              <a:rPr lang="zh-TW" altLang="en-US" dirty="0"/>
              <a:t>多項分布的名稱來自於一個事實，亦即 </a:t>
            </a:r>
            <a:br>
              <a:rPr lang="en-US" altLang="zh-TW" dirty="0"/>
            </a:br>
            <a:r>
              <a:rPr lang="zh-TW" altLang="en-US" dirty="0"/>
              <a:t>                          的多項展開式中的各項對應到</a:t>
            </a:r>
            <a:br>
              <a:rPr lang="en-US" altLang="zh-TW" dirty="0"/>
            </a:br>
            <a:r>
              <a:rPr lang="zh-TW" altLang="en-US" dirty="0"/>
              <a:t>                                           的所有可能數值。</a:t>
            </a:r>
          </a:p>
        </p:txBody>
      </p:sp>
      <p:graphicFrame>
        <p:nvGraphicFramePr>
          <p:cNvPr id="6" name="物件 5"/>
          <p:cNvGraphicFramePr>
            <a:graphicFrameLocks noChangeAspect="1"/>
          </p:cNvGraphicFramePr>
          <p:nvPr/>
        </p:nvGraphicFramePr>
        <p:xfrm>
          <a:off x="827584" y="1785764"/>
          <a:ext cx="2349500" cy="419100"/>
        </p:xfrm>
        <a:graphic>
          <a:graphicData uri="http://schemas.openxmlformats.org/presentationml/2006/ole">
            <mc:AlternateContent xmlns:mc="http://schemas.openxmlformats.org/markup-compatibility/2006">
              <mc:Choice xmlns:v="urn:schemas-microsoft-com:vml" Requires="v">
                <p:oleObj spid="_x0000_s2050" name="方程式" r:id="rId3" imgW="2349360" imgH="419040" progId="Equation.3">
                  <p:embed/>
                </p:oleObj>
              </mc:Choice>
              <mc:Fallback>
                <p:oleObj name="方程式" r:id="rId3" imgW="2349360" imgH="41904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1785764"/>
                        <a:ext cx="234950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8" name="Object 4"/>
          <p:cNvGraphicFramePr>
            <a:graphicFrameLocks noChangeAspect="1"/>
          </p:cNvGraphicFramePr>
          <p:nvPr/>
        </p:nvGraphicFramePr>
        <p:xfrm>
          <a:off x="827584" y="2327920"/>
          <a:ext cx="3975100" cy="381000"/>
        </p:xfrm>
        <a:graphic>
          <a:graphicData uri="http://schemas.openxmlformats.org/presentationml/2006/ole">
            <mc:AlternateContent xmlns:mc="http://schemas.openxmlformats.org/markup-compatibility/2006">
              <mc:Choice xmlns:v="urn:schemas-microsoft-com:vml" Requires="v">
                <p:oleObj spid="_x0000_s2051" name="方程式" r:id="rId5" imgW="3974760" imgH="380880" progId="Equation.3">
                  <p:embed/>
                </p:oleObj>
              </mc:Choice>
              <mc:Fallback>
                <p:oleObj name="方程式" r:id="rId5" imgW="3974760" imgH="380880" progId="Equation.3">
                  <p:embed/>
                  <p:pic>
                    <p:nvPicPr>
                      <p:cNvPr id="11268"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584" y="2327920"/>
                        <a:ext cx="39751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8632C2C5-20A0-4062-ADB6-29D76B962CAE}" type="slidenum">
              <a:rPr lang="zh-TW" altLang="en-US" smtClean="0"/>
              <a:pPr/>
              <a:t>17</a:t>
            </a:fld>
            <a:endParaRPr lang="zh-TW"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3.6</a:t>
            </a:r>
            <a:endParaRPr lang="zh-TW" altLang="en-US" dirty="0"/>
          </a:p>
        </p:txBody>
      </p:sp>
      <p:pic>
        <p:nvPicPr>
          <p:cNvPr id="13314" name="Picture 2"/>
          <p:cNvPicPr>
            <a:picLocks noGrp="1" noChangeAspect="1" noChangeArrowheads="1"/>
          </p:cNvPicPr>
          <p:nvPr>
            <p:ph idx="1"/>
          </p:nvPr>
        </p:nvPicPr>
        <p:blipFill>
          <a:blip r:embed="rId2" cstate="print"/>
          <a:srcRect b="66915"/>
          <a:stretch>
            <a:fillRect/>
          </a:stretch>
        </p:blipFill>
        <p:spPr bwMode="auto">
          <a:xfrm>
            <a:off x="497914" y="3861048"/>
            <a:ext cx="7890510" cy="1066416"/>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37496"/>
          <a:stretch>
            <a:fillRect/>
          </a:stretch>
        </p:blipFill>
        <p:spPr bwMode="auto">
          <a:xfrm>
            <a:off x="569922" y="4942726"/>
            <a:ext cx="7890510" cy="2014666"/>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8632C2C5-20A0-4062-ADB6-29D76B962CAE}" type="slidenum">
              <a:rPr lang="zh-TW" altLang="en-US" smtClean="0"/>
              <a:pPr/>
              <a:t>18</a:t>
            </a:fld>
            <a:endParaRPr lang="zh-TW" altLang="en-US"/>
          </a:p>
        </p:txBody>
      </p:sp>
      <p:pic>
        <p:nvPicPr>
          <p:cNvPr id="8" name="Picture 2"/>
          <p:cNvPicPr>
            <a:picLocks noChangeAspect="1" noChangeArrowheads="1"/>
          </p:cNvPicPr>
          <p:nvPr/>
        </p:nvPicPr>
        <p:blipFill>
          <a:blip r:embed="rId3" cstate="print"/>
          <a:srcRect t="14985"/>
          <a:stretch>
            <a:fillRect/>
          </a:stretch>
        </p:blipFill>
        <p:spPr bwMode="auto">
          <a:xfrm>
            <a:off x="497914" y="1124744"/>
            <a:ext cx="7920990" cy="283418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3.3</a:t>
            </a:r>
            <a:r>
              <a:rPr lang="zh-TW" altLang="en-US" dirty="0"/>
              <a:t> 超幾何分布</a:t>
            </a:r>
          </a:p>
        </p:txBody>
      </p:sp>
      <p:sp>
        <p:nvSpPr>
          <p:cNvPr id="3" name="內容版面配置區 2"/>
          <p:cNvSpPr>
            <a:spLocks noGrp="1"/>
          </p:cNvSpPr>
          <p:nvPr>
            <p:ph idx="1"/>
          </p:nvPr>
        </p:nvSpPr>
        <p:spPr/>
        <p:txBody>
          <a:bodyPr/>
          <a:lstStyle/>
          <a:p>
            <a:r>
              <a:rPr lang="zh-TW" altLang="en-US" dirty="0"/>
              <a:t>一般而言，當從 </a:t>
            </a:r>
            <a:r>
              <a:rPr lang="en-US" altLang="zh-TW" i="1" dirty="0"/>
              <a:t>N </a:t>
            </a:r>
            <a:r>
              <a:rPr lang="zh-TW" altLang="en-US" dirty="0"/>
              <a:t>個物品中選取出一個大小為 </a:t>
            </a:r>
            <a:r>
              <a:rPr lang="en-US" altLang="zh-TW" i="1" dirty="0"/>
              <a:t>n</a:t>
            </a:r>
            <a:r>
              <a:rPr lang="en-US" altLang="zh-TW" dirty="0"/>
              <a:t> </a:t>
            </a:r>
            <a:r>
              <a:rPr lang="zh-TW" altLang="en-US" dirty="0"/>
              <a:t>的隨機樣本時，我們所感興趣的是從 </a:t>
            </a:r>
            <a:r>
              <a:rPr lang="en-US" altLang="zh-TW" i="1" dirty="0"/>
              <a:t>k </a:t>
            </a:r>
            <a:r>
              <a:rPr lang="zh-TW" altLang="en-US" dirty="0"/>
              <a:t>個標記為成功的物品中選出 </a:t>
            </a:r>
            <a:r>
              <a:rPr lang="en-US" altLang="zh-TW" i="1" dirty="0"/>
              <a:t>x </a:t>
            </a:r>
            <a:r>
              <a:rPr lang="zh-TW" altLang="en-US" dirty="0"/>
              <a:t>個，且從         個標記為失敗的物品中選出        個的機率。</a:t>
            </a:r>
            <a:endParaRPr lang="en-US" altLang="zh-TW" dirty="0"/>
          </a:p>
          <a:p>
            <a:r>
              <a:rPr lang="zh-TW" altLang="en-US" dirty="0"/>
              <a:t>這稱為一個</a:t>
            </a:r>
            <a:r>
              <a:rPr lang="zh-TW" altLang="en-US" b="1" dirty="0"/>
              <a:t>超幾何實驗 </a:t>
            </a:r>
            <a:r>
              <a:rPr lang="en-US" altLang="zh-TW" b="1" dirty="0"/>
              <a:t>(</a:t>
            </a:r>
            <a:r>
              <a:rPr lang="en-US" altLang="zh-TW" b="1" dirty="0" err="1"/>
              <a:t>hypergeometric</a:t>
            </a:r>
            <a:r>
              <a:rPr lang="zh-TW" altLang="en-US" b="1" dirty="0"/>
              <a:t> </a:t>
            </a:r>
            <a:r>
              <a:rPr lang="en-US" altLang="zh-TW" b="1" dirty="0"/>
              <a:t>experiment)</a:t>
            </a:r>
            <a:r>
              <a:rPr lang="zh-TW" altLang="en-US" dirty="0"/>
              <a:t>，此實驗具有以下兩個性質：</a:t>
            </a:r>
          </a:p>
          <a:p>
            <a:pPr marL="971550" lvl="1" indent="-514350">
              <a:buFont typeface="+mj-lt"/>
              <a:buAutoNum type="arabicPeriod"/>
            </a:pPr>
            <a:r>
              <a:rPr lang="zh-TW" altLang="en-US" dirty="0"/>
              <a:t>從 </a:t>
            </a:r>
            <a:r>
              <a:rPr lang="en-US" altLang="zh-TW" i="1" dirty="0"/>
              <a:t>N </a:t>
            </a:r>
            <a:r>
              <a:rPr lang="zh-TW" altLang="en-US" i="1" dirty="0"/>
              <a:t>個</a:t>
            </a:r>
            <a:r>
              <a:rPr lang="zh-TW" altLang="en-US" dirty="0"/>
              <a:t>物品中選出一個大小為 </a:t>
            </a:r>
            <a:r>
              <a:rPr lang="en-US" altLang="zh-TW" i="1" dirty="0"/>
              <a:t>n</a:t>
            </a:r>
            <a:r>
              <a:rPr lang="en-US" altLang="zh-TW" dirty="0"/>
              <a:t> </a:t>
            </a:r>
            <a:r>
              <a:rPr lang="zh-TW" altLang="en-US" dirty="0"/>
              <a:t>的隨機樣本並且不放回去。</a:t>
            </a:r>
            <a:endParaRPr lang="en-US" altLang="zh-TW" dirty="0"/>
          </a:p>
          <a:p>
            <a:pPr marL="971550" lvl="1" indent="-514350">
              <a:buFont typeface="+mj-lt"/>
              <a:buAutoNum type="arabicPeriod"/>
            </a:pPr>
            <a:r>
              <a:rPr lang="zh-TW" altLang="en-US" dirty="0"/>
              <a:t>在此 </a:t>
            </a:r>
            <a:r>
              <a:rPr lang="en-US" altLang="zh-TW" i="1" dirty="0"/>
              <a:t>N </a:t>
            </a:r>
            <a:r>
              <a:rPr lang="zh-TW" altLang="en-US" dirty="0"/>
              <a:t>個物品中，</a:t>
            </a:r>
            <a:r>
              <a:rPr lang="en-US" altLang="zh-TW" i="1" dirty="0"/>
              <a:t>k </a:t>
            </a:r>
            <a:r>
              <a:rPr lang="zh-TW" altLang="en-US" dirty="0"/>
              <a:t>個可被分類為成功且        個可被分類為失敗。</a:t>
            </a:r>
          </a:p>
        </p:txBody>
      </p:sp>
      <p:graphicFrame>
        <p:nvGraphicFramePr>
          <p:cNvPr id="4" name="物件 3"/>
          <p:cNvGraphicFramePr>
            <a:graphicFrameLocks noChangeAspect="1"/>
          </p:cNvGraphicFramePr>
          <p:nvPr/>
        </p:nvGraphicFramePr>
        <p:xfrm>
          <a:off x="6156176" y="2348880"/>
          <a:ext cx="723900" cy="279400"/>
        </p:xfrm>
        <a:graphic>
          <a:graphicData uri="http://schemas.openxmlformats.org/presentationml/2006/ole">
            <mc:AlternateContent xmlns:mc="http://schemas.openxmlformats.org/markup-compatibility/2006">
              <mc:Choice xmlns:v="urn:schemas-microsoft-com:vml" Requires="v">
                <p:oleObj spid="_x0000_s3074" name="方程式" r:id="rId3" imgW="723600" imgH="279360" progId="Equation.3">
                  <p:embed/>
                </p:oleObj>
              </mc:Choice>
              <mc:Fallback>
                <p:oleObj name="方程式" r:id="rId3" imgW="723600" imgH="2793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176" y="2348880"/>
                        <a:ext cx="7239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39" name="Object 3"/>
          <p:cNvGraphicFramePr>
            <a:graphicFrameLocks noChangeAspect="1"/>
          </p:cNvGraphicFramePr>
          <p:nvPr/>
        </p:nvGraphicFramePr>
        <p:xfrm>
          <a:off x="3877692" y="2852936"/>
          <a:ext cx="622300" cy="203200"/>
        </p:xfrm>
        <a:graphic>
          <a:graphicData uri="http://schemas.openxmlformats.org/presentationml/2006/ole">
            <mc:AlternateContent xmlns:mc="http://schemas.openxmlformats.org/markup-compatibility/2006">
              <mc:Choice xmlns:v="urn:schemas-microsoft-com:vml" Requires="v">
                <p:oleObj spid="_x0000_s3075" name="方程式" r:id="rId5" imgW="622080" imgH="203040" progId="Equation.3">
                  <p:embed/>
                </p:oleObj>
              </mc:Choice>
              <mc:Fallback>
                <p:oleObj name="方程式" r:id="rId5" imgW="622080" imgH="203040" progId="Equation.3">
                  <p:embed/>
                  <p:pic>
                    <p:nvPicPr>
                      <p:cNvPr id="1433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7692" y="2852936"/>
                        <a:ext cx="622300" cy="20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40" name="Object 4"/>
          <p:cNvGraphicFramePr>
            <a:graphicFrameLocks noChangeAspect="1"/>
          </p:cNvGraphicFramePr>
          <p:nvPr/>
        </p:nvGraphicFramePr>
        <p:xfrm>
          <a:off x="7880548" y="5157192"/>
          <a:ext cx="723900" cy="279400"/>
        </p:xfrm>
        <a:graphic>
          <a:graphicData uri="http://schemas.openxmlformats.org/presentationml/2006/ole">
            <mc:AlternateContent xmlns:mc="http://schemas.openxmlformats.org/markup-compatibility/2006">
              <mc:Choice xmlns:v="urn:schemas-microsoft-com:vml" Requires="v">
                <p:oleObj spid="_x0000_s3076" name="方程式" r:id="rId7" imgW="723600" imgH="279360" progId="Equation.3">
                  <p:embed/>
                </p:oleObj>
              </mc:Choice>
              <mc:Fallback>
                <p:oleObj name="方程式" r:id="rId7" imgW="723600" imgH="279360" progId="Equation.3">
                  <p:embed/>
                  <p:pic>
                    <p:nvPicPr>
                      <p:cNvPr id="1434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80548" y="5157192"/>
                        <a:ext cx="7239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8632C2C5-20A0-4062-ADB6-29D76B962CAE}" type="slidenum">
              <a:rPr lang="zh-TW" altLang="en-US" smtClean="0"/>
              <a:pPr/>
              <a:t>19</a:t>
            </a:fld>
            <a:endParaRPr lang="zh-TW"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本章大綱</a:t>
            </a:r>
          </a:p>
        </p:txBody>
      </p:sp>
      <p:sp>
        <p:nvSpPr>
          <p:cNvPr id="3" name="內容版面配置區 2"/>
          <p:cNvSpPr>
            <a:spLocks noGrp="1"/>
          </p:cNvSpPr>
          <p:nvPr>
            <p:ph idx="1"/>
          </p:nvPr>
        </p:nvSpPr>
        <p:spPr>
          <a:xfrm>
            <a:off x="323528" y="1196752"/>
            <a:ext cx="8496944" cy="5112568"/>
          </a:xfrm>
        </p:spPr>
        <p:txBody>
          <a:bodyPr/>
          <a:lstStyle/>
          <a:p>
            <a:r>
              <a:rPr lang="en-US" altLang="zh-TW" sz="2300" dirty="0"/>
              <a:t>3.1 </a:t>
            </a:r>
            <a:r>
              <a:rPr lang="zh-TW" altLang="en-US" sz="2300" dirty="0"/>
              <a:t>簡介和動機</a:t>
            </a:r>
            <a:endParaRPr lang="en-US" altLang="zh-TW" sz="2300" dirty="0"/>
          </a:p>
          <a:p>
            <a:r>
              <a:rPr lang="en-US" altLang="zh-TW" sz="2300" dirty="0"/>
              <a:t>3.2 </a:t>
            </a:r>
            <a:r>
              <a:rPr lang="zh-TW" altLang="en-US" sz="2300" dirty="0"/>
              <a:t>二項和多項分布</a:t>
            </a:r>
            <a:endParaRPr lang="en-US" altLang="zh-TW" sz="2300" dirty="0"/>
          </a:p>
          <a:p>
            <a:r>
              <a:rPr lang="en-US" altLang="zh-TW" sz="2300" dirty="0"/>
              <a:t>3.3 </a:t>
            </a:r>
            <a:r>
              <a:rPr lang="zh-TW" altLang="en-US" sz="2300" dirty="0"/>
              <a:t>超幾何分布</a:t>
            </a:r>
            <a:endParaRPr lang="en-US" altLang="zh-TW" sz="2300" dirty="0"/>
          </a:p>
          <a:p>
            <a:r>
              <a:rPr lang="en-US" altLang="zh-TW" sz="2300" dirty="0"/>
              <a:t>3.4 </a:t>
            </a:r>
            <a:r>
              <a:rPr lang="zh-TW" altLang="en-US" sz="2300" dirty="0"/>
              <a:t>負二項分布與幾何分布</a:t>
            </a:r>
            <a:endParaRPr lang="en-US" altLang="zh-TW" sz="2300" dirty="0"/>
          </a:p>
          <a:p>
            <a:r>
              <a:rPr lang="en-US" altLang="zh-TW" sz="2300" dirty="0"/>
              <a:t>3.5 </a:t>
            </a:r>
            <a:r>
              <a:rPr lang="zh-TW" altLang="en-US" sz="2300" dirty="0"/>
              <a:t>卜瓦松分布與卜瓦松程序</a:t>
            </a:r>
            <a:endParaRPr lang="en-US" altLang="zh-TW" sz="2300" dirty="0"/>
          </a:p>
          <a:p>
            <a:r>
              <a:rPr lang="en-US" altLang="zh-TW" sz="2300" dirty="0"/>
              <a:t>3.6 </a:t>
            </a:r>
            <a:r>
              <a:rPr lang="zh-TW" altLang="en-US" sz="2300" dirty="0"/>
              <a:t>連續均勻分布</a:t>
            </a:r>
            <a:endParaRPr lang="en-US" altLang="zh-TW" sz="2300" dirty="0"/>
          </a:p>
          <a:p>
            <a:r>
              <a:rPr lang="en-US" altLang="zh-TW" sz="2300" dirty="0"/>
              <a:t>3.7 </a:t>
            </a:r>
            <a:r>
              <a:rPr lang="zh-TW" altLang="en-US" sz="2300" dirty="0"/>
              <a:t>常態分布</a:t>
            </a:r>
          </a:p>
          <a:p>
            <a:r>
              <a:rPr lang="en-US" altLang="zh-TW" sz="2300" dirty="0"/>
              <a:t>3.8 </a:t>
            </a:r>
            <a:r>
              <a:rPr lang="zh-TW" altLang="en-US" sz="2300" dirty="0"/>
              <a:t>常態曲線下的面積</a:t>
            </a:r>
            <a:endParaRPr lang="en-US" altLang="zh-TW" sz="2300" dirty="0"/>
          </a:p>
          <a:p>
            <a:r>
              <a:rPr lang="en-US" altLang="zh-TW" sz="2300" dirty="0"/>
              <a:t>3.9 </a:t>
            </a:r>
            <a:r>
              <a:rPr lang="zh-TW" altLang="en-US" sz="2300" dirty="0"/>
              <a:t>常態分布的應用</a:t>
            </a:r>
            <a:endParaRPr lang="en-US" altLang="zh-TW" sz="2300" dirty="0"/>
          </a:p>
          <a:p>
            <a:r>
              <a:rPr lang="en-US" altLang="zh-TW" sz="2300" dirty="0"/>
              <a:t>3.10 </a:t>
            </a:r>
            <a:r>
              <a:rPr lang="zh-TW" altLang="en-US" sz="2300" dirty="0"/>
              <a:t>連續均勻分布</a:t>
            </a:r>
            <a:endParaRPr lang="en-US" altLang="zh-TW" sz="2300" dirty="0"/>
          </a:p>
          <a:p>
            <a:r>
              <a:rPr lang="en-US" altLang="zh-TW" sz="2300" dirty="0"/>
              <a:t>3.11 </a:t>
            </a:r>
            <a:r>
              <a:rPr lang="zh-TW" altLang="en-US" sz="2300" dirty="0"/>
              <a:t>伽瑪和指數分布</a:t>
            </a:r>
            <a:endParaRPr lang="en-US" altLang="zh-TW" sz="2300" dirty="0"/>
          </a:p>
          <a:p>
            <a:r>
              <a:rPr lang="en-US" altLang="zh-TW" sz="2300" dirty="0"/>
              <a:t>3.12 </a:t>
            </a:r>
            <a:r>
              <a:rPr lang="zh-TW" altLang="en-US" sz="2300" dirty="0"/>
              <a:t>卡方分布</a:t>
            </a:r>
            <a:endParaRPr lang="en-US" altLang="zh-TW" sz="2300" dirty="0"/>
          </a:p>
          <a:p>
            <a:r>
              <a:rPr lang="en-US" altLang="zh-TW" sz="2300" dirty="0"/>
              <a:t>3.13 </a:t>
            </a:r>
            <a:r>
              <a:rPr lang="zh-TW" altLang="en-US" sz="2300" dirty="0"/>
              <a:t>潛在的誤解和危害；和其他各章教材的關係</a:t>
            </a:r>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8632C2C5-20A0-4062-ADB6-29D76B962CAE}" type="slidenum">
              <a:rPr lang="zh-TW" altLang="en-US" smtClean="0"/>
              <a:pPr/>
              <a:t>2</a:t>
            </a:fld>
            <a:endParaRPr lang="zh-TW"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允收抽樣中的超幾何分布</a:t>
            </a:r>
          </a:p>
        </p:txBody>
      </p:sp>
      <p:sp>
        <p:nvSpPr>
          <p:cNvPr id="5" name="內容版面配置區 4"/>
          <p:cNvSpPr>
            <a:spLocks noGrp="1"/>
          </p:cNvSpPr>
          <p:nvPr>
            <p:ph idx="1"/>
          </p:nvPr>
        </p:nvSpPr>
        <p:spPr/>
        <p:txBody>
          <a:bodyPr/>
          <a:lstStyle/>
          <a:p>
            <a:endParaRPr lang="en-US" altLang="zh-TW" b="1" dirty="0"/>
          </a:p>
        </p:txBody>
      </p:sp>
      <p:pic>
        <p:nvPicPr>
          <p:cNvPr id="6" name="Picture 2"/>
          <p:cNvPicPr>
            <a:picLocks noChangeAspect="1" noChangeArrowheads="1"/>
          </p:cNvPicPr>
          <p:nvPr/>
        </p:nvPicPr>
        <p:blipFill>
          <a:blip r:embed="rId2" cstate="print"/>
          <a:srcRect b="58682"/>
          <a:stretch>
            <a:fillRect/>
          </a:stretch>
        </p:blipFill>
        <p:spPr bwMode="auto">
          <a:xfrm>
            <a:off x="395536" y="1340768"/>
            <a:ext cx="8317040" cy="2005000"/>
          </a:xfrm>
          <a:prstGeom prst="rect">
            <a:avLst/>
          </a:prstGeom>
          <a:noFill/>
          <a:ln w="9525">
            <a:noFill/>
            <a:miter lim="800000"/>
            <a:headEnd/>
            <a:tailEnd/>
          </a:ln>
          <a:effectLst/>
        </p:spPr>
      </p:pic>
      <p:pic>
        <p:nvPicPr>
          <p:cNvPr id="7" name="Picture 2"/>
          <p:cNvPicPr>
            <a:picLocks noChangeAspect="1" noChangeArrowheads="1"/>
          </p:cNvPicPr>
          <p:nvPr/>
        </p:nvPicPr>
        <p:blipFill>
          <a:blip r:embed="rId2" cstate="print"/>
          <a:srcRect t="43239"/>
          <a:stretch>
            <a:fillRect/>
          </a:stretch>
        </p:blipFill>
        <p:spPr bwMode="auto">
          <a:xfrm>
            <a:off x="395536" y="3339433"/>
            <a:ext cx="8317040" cy="2754388"/>
          </a:xfrm>
          <a:prstGeom prst="rect">
            <a:avLst/>
          </a:prstGeom>
          <a:noFill/>
          <a:ln w="9525">
            <a:noFill/>
            <a:miter lim="800000"/>
            <a:headEnd/>
            <a:tailEnd/>
          </a:ln>
          <a:effectLst/>
        </p:spPr>
      </p:pic>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8632C2C5-20A0-4062-ADB6-29D76B962CAE}" type="slidenum">
              <a:rPr lang="zh-TW" altLang="en-US" smtClean="0"/>
              <a:pPr/>
              <a:t>20</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允收抽樣中的超幾何分布</a:t>
            </a:r>
            <a:r>
              <a:rPr lang="en-US" altLang="zh-TW" dirty="0"/>
              <a:t>(</a:t>
            </a:r>
            <a:r>
              <a:rPr lang="zh-TW" altLang="en-US" dirty="0"/>
              <a:t>續</a:t>
            </a:r>
            <a:r>
              <a:rPr lang="en-US" altLang="zh-TW" dirty="0"/>
              <a:t>)</a:t>
            </a:r>
            <a:endParaRPr lang="zh-TW" altLang="en-US" dirty="0"/>
          </a:p>
        </p:txBody>
      </p:sp>
      <p:pic>
        <p:nvPicPr>
          <p:cNvPr id="15363" name="Picture 3"/>
          <p:cNvPicPr>
            <a:picLocks noGrp="1" noChangeAspect="1" noChangeArrowheads="1"/>
          </p:cNvPicPr>
          <p:nvPr>
            <p:ph idx="1"/>
          </p:nvPr>
        </p:nvPicPr>
        <p:blipFill>
          <a:blip r:embed="rId2" cstate="print"/>
          <a:srcRect/>
          <a:stretch>
            <a:fillRect/>
          </a:stretch>
        </p:blipFill>
        <p:spPr bwMode="auto">
          <a:xfrm>
            <a:off x="323850" y="1340768"/>
            <a:ext cx="8496300" cy="4171425"/>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8632C2C5-20A0-4062-ADB6-29D76B962CAE}" type="slidenum">
              <a:rPr lang="zh-TW" altLang="en-US" smtClean="0"/>
              <a:pPr/>
              <a:t>21</a:t>
            </a:fld>
            <a:endParaRPr lang="zh-TW"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3.8</a:t>
            </a:r>
            <a:endParaRPr lang="zh-TW" altLang="en-US" dirty="0"/>
          </a:p>
        </p:txBody>
      </p:sp>
      <p:pic>
        <p:nvPicPr>
          <p:cNvPr id="16386" name="Picture 2"/>
          <p:cNvPicPr>
            <a:picLocks noGrp="1" noChangeAspect="1" noChangeArrowheads="1"/>
          </p:cNvPicPr>
          <p:nvPr>
            <p:ph idx="1"/>
          </p:nvPr>
        </p:nvPicPr>
        <p:blipFill>
          <a:blip r:embed="rId2" cstate="print"/>
          <a:srcRect b="60655"/>
          <a:stretch>
            <a:fillRect/>
          </a:stretch>
        </p:blipFill>
        <p:spPr bwMode="auto">
          <a:xfrm>
            <a:off x="323850" y="1290488"/>
            <a:ext cx="8496300" cy="1994496"/>
          </a:xfrm>
          <a:prstGeom prst="rect">
            <a:avLst/>
          </a:prstGeom>
          <a:noFill/>
          <a:ln w="9525">
            <a:noFill/>
            <a:miter lim="800000"/>
            <a:headEnd/>
            <a:tailEnd/>
          </a:ln>
        </p:spPr>
      </p:pic>
      <p:pic>
        <p:nvPicPr>
          <p:cNvPr id="6" name="Picture 2"/>
          <p:cNvPicPr>
            <a:picLocks noChangeAspect="1" noChangeArrowheads="1"/>
          </p:cNvPicPr>
          <p:nvPr/>
        </p:nvPicPr>
        <p:blipFill>
          <a:blip r:embed="rId2" cstate="print"/>
          <a:srcRect t="41195"/>
          <a:stretch>
            <a:fillRect/>
          </a:stretch>
        </p:blipFill>
        <p:spPr bwMode="auto">
          <a:xfrm>
            <a:off x="323528" y="3429000"/>
            <a:ext cx="8496300" cy="2980955"/>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8632C2C5-20A0-4062-ADB6-29D76B962CAE}" type="slidenum">
              <a:rPr lang="zh-TW" altLang="en-US" smtClean="0"/>
              <a:pPr/>
              <a:t>22</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允收抽樣中的超幾何分布</a:t>
            </a:r>
            <a:r>
              <a:rPr lang="en-US" altLang="zh-TW" dirty="0"/>
              <a:t>(</a:t>
            </a:r>
            <a:r>
              <a:rPr lang="zh-TW" altLang="en-US" dirty="0"/>
              <a:t>續</a:t>
            </a:r>
            <a:r>
              <a:rPr lang="en-US" altLang="zh-TW" dirty="0"/>
              <a:t>)</a:t>
            </a:r>
            <a:endParaRPr lang="zh-TW" altLang="en-US" dirty="0"/>
          </a:p>
        </p:txBody>
      </p:sp>
      <p:pic>
        <p:nvPicPr>
          <p:cNvPr id="17410" name="Picture 2"/>
          <p:cNvPicPr>
            <a:picLocks noGrp="1" noChangeAspect="1" noChangeArrowheads="1"/>
          </p:cNvPicPr>
          <p:nvPr>
            <p:ph idx="1"/>
          </p:nvPr>
        </p:nvPicPr>
        <p:blipFill>
          <a:blip r:embed="rId2" cstate="print"/>
          <a:srcRect/>
          <a:stretch>
            <a:fillRect/>
          </a:stretch>
        </p:blipFill>
        <p:spPr bwMode="auto">
          <a:xfrm>
            <a:off x="539552" y="1412776"/>
            <a:ext cx="7992000" cy="1856920"/>
          </a:xfrm>
          <a:prstGeom prst="rect">
            <a:avLst/>
          </a:prstGeom>
          <a:noFill/>
          <a:ln w="9525">
            <a:noFill/>
            <a:miter lim="800000"/>
            <a:headEnd/>
            <a:tailEnd/>
          </a:ln>
        </p:spPr>
      </p:pic>
      <p:pic>
        <p:nvPicPr>
          <p:cNvPr id="6" name="Picture 2"/>
          <p:cNvPicPr>
            <a:picLocks noChangeAspect="1" noChangeArrowheads="1"/>
          </p:cNvPicPr>
          <p:nvPr/>
        </p:nvPicPr>
        <p:blipFill>
          <a:blip r:embed="rId3" cstate="print"/>
          <a:srcRect b="50859"/>
          <a:stretch>
            <a:fillRect/>
          </a:stretch>
        </p:blipFill>
        <p:spPr bwMode="auto">
          <a:xfrm>
            <a:off x="612448" y="3356992"/>
            <a:ext cx="7992000" cy="1584176"/>
          </a:xfrm>
          <a:prstGeom prst="rect">
            <a:avLst/>
          </a:prstGeom>
          <a:noFill/>
          <a:ln w="9525">
            <a:noFill/>
            <a:miter lim="800000"/>
            <a:headEnd/>
            <a:tailEnd/>
          </a:ln>
          <a:effectLst/>
        </p:spPr>
      </p:pic>
      <p:pic>
        <p:nvPicPr>
          <p:cNvPr id="7" name="Picture 2"/>
          <p:cNvPicPr>
            <a:picLocks noChangeAspect="1" noChangeArrowheads="1"/>
          </p:cNvPicPr>
          <p:nvPr/>
        </p:nvPicPr>
        <p:blipFill>
          <a:blip r:embed="rId3" cstate="print"/>
          <a:srcRect t="51374"/>
          <a:stretch>
            <a:fillRect/>
          </a:stretch>
        </p:blipFill>
        <p:spPr bwMode="auto">
          <a:xfrm>
            <a:off x="611560" y="5085184"/>
            <a:ext cx="7992000" cy="1567577"/>
          </a:xfrm>
          <a:prstGeom prst="rect">
            <a:avLst/>
          </a:prstGeom>
          <a:noFill/>
          <a:ln w="9525">
            <a:noFill/>
            <a:miter lim="800000"/>
            <a:headEnd/>
            <a:tailEnd/>
          </a:ln>
          <a:effectLst/>
        </p:spPr>
      </p:pic>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8632C2C5-20A0-4062-ADB6-29D76B962CAE}" type="slidenum">
              <a:rPr lang="zh-TW" altLang="en-US" smtClean="0"/>
              <a:pPr/>
              <a:t>23</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3.10</a:t>
            </a:r>
            <a:endParaRPr lang="zh-TW" altLang="en-US" dirty="0"/>
          </a:p>
        </p:txBody>
      </p:sp>
      <p:pic>
        <p:nvPicPr>
          <p:cNvPr id="18435" name="Picture 3"/>
          <p:cNvPicPr>
            <a:picLocks noGrp="1" noChangeAspect="1" noChangeArrowheads="1"/>
          </p:cNvPicPr>
          <p:nvPr>
            <p:ph idx="1"/>
          </p:nvPr>
        </p:nvPicPr>
        <p:blipFill>
          <a:blip r:embed="rId2" cstate="print"/>
          <a:srcRect b="79146"/>
          <a:stretch>
            <a:fillRect/>
          </a:stretch>
        </p:blipFill>
        <p:spPr bwMode="auto">
          <a:xfrm>
            <a:off x="323850" y="1416169"/>
            <a:ext cx="8496300" cy="1004719"/>
          </a:xfrm>
          <a:prstGeom prst="rect">
            <a:avLst/>
          </a:prstGeom>
          <a:noFill/>
          <a:ln w="9525">
            <a:noFill/>
            <a:miter lim="800000"/>
            <a:headEnd/>
            <a:tailEnd/>
          </a:ln>
        </p:spPr>
      </p:pic>
      <p:pic>
        <p:nvPicPr>
          <p:cNvPr id="7" name="Picture 3"/>
          <p:cNvPicPr>
            <a:picLocks noChangeAspect="1" noChangeArrowheads="1"/>
          </p:cNvPicPr>
          <p:nvPr/>
        </p:nvPicPr>
        <p:blipFill>
          <a:blip r:embed="rId2" cstate="print"/>
          <a:srcRect t="20925"/>
          <a:stretch>
            <a:fillRect/>
          </a:stretch>
        </p:blipFill>
        <p:spPr bwMode="auto">
          <a:xfrm>
            <a:off x="323528" y="2492896"/>
            <a:ext cx="8496300" cy="3809713"/>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8632C2C5-20A0-4062-ADB6-29D76B962CAE}" type="slidenum">
              <a:rPr lang="zh-TW" altLang="en-US" smtClean="0"/>
              <a:pPr/>
              <a:t>24</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超幾何分布與二項分布的關係</a:t>
            </a:r>
          </a:p>
        </p:txBody>
      </p:sp>
      <p:sp>
        <p:nvSpPr>
          <p:cNvPr id="3" name="內容版面配置區 2"/>
          <p:cNvSpPr>
            <a:spLocks noGrp="1"/>
          </p:cNvSpPr>
          <p:nvPr>
            <p:ph idx="1"/>
          </p:nvPr>
        </p:nvSpPr>
        <p:spPr/>
        <p:txBody>
          <a:bodyPr/>
          <a:lstStyle/>
          <a:p>
            <a:r>
              <a:rPr lang="zh-TW" altLang="en-US" dirty="0"/>
              <a:t>在超幾何與二項分布之間有個有趣的關係，如果 </a:t>
            </a:r>
            <a:r>
              <a:rPr lang="en-US" altLang="zh-TW" i="1" dirty="0"/>
              <a:t>n </a:t>
            </a:r>
            <a:r>
              <a:rPr lang="zh-TW" altLang="en-US" dirty="0"/>
              <a:t>跟 </a:t>
            </a:r>
            <a:r>
              <a:rPr lang="en-US" altLang="zh-TW" i="1" dirty="0"/>
              <a:t>N </a:t>
            </a:r>
            <a:r>
              <a:rPr lang="zh-TW" altLang="en-US" dirty="0"/>
              <a:t>比較起來很小，則在每次抽選中， </a:t>
            </a:r>
            <a:r>
              <a:rPr lang="en-US" altLang="zh-TW" i="1" dirty="0"/>
              <a:t>N </a:t>
            </a:r>
            <a:r>
              <a:rPr lang="zh-TW" altLang="en-US" dirty="0"/>
              <a:t>個物品的特性改變得很少，所以當 </a:t>
            </a:r>
            <a:r>
              <a:rPr lang="en-US" altLang="zh-TW" i="1" dirty="0"/>
              <a:t>n </a:t>
            </a:r>
            <a:r>
              <a:rPr lang="zh-TW" altLang="en-US" dirty="0"/>
              <a:t>跟 </a:t>
            </a:r>
            <a:r>
              <a:rPr lang="en-US" altLang="zh-TW" i="1" dirty="0"/>
              <a:t>N </a:t>
            </a:r>
            <a:r>
              <a:rPr lang="zh-TW" altLang="en-US" dirty="0"/>
              <a:t>比較起來很小時，二項分布可用來逼近超幾何分布。</a:t>
            </a:r>
            <a:endParaRPr lang="en-US" altLang="zh-TW" dirty="0"/>
          </a:p>
          <a:p>
            <a:r>
              <a:rPr lang="zh-TW" altLang="en-US" dirty="0"/>
              <a:t>一個經驗法則是，當                 時，逼近效果不錯。</a:t>
            </a:r>
          </a:p>
          <a:p>
            <a:endParaRPr lang="zh-TW" altLang="en-US" dirty="0"/>
          </a:p>
        </p:txBody>
      </p:sp>
      <p:graphicFrame>
        <p:nvGraphicFramePr>
          <p:cNvPr id="4" name="物件 3"/>
          <p:cNvGraphicFramePr>
            <a:graphicFrameLocks noChangeAspect="1"/>
          </p:cNvGraphicFramePr>
          <p:nvPr/>
        </p:nvGraphicFramePr>
        <p:xfrm>
          <a:off x="4283968" y="3356992"/>
          <a:ext cx="1447800" cy="279400"/>
        </p:xfrm>
        <a:graphic>
          <a:graphicData uri="http://schemas.openxmlformats.org/presentationml/2006/ole">
            <mc:AlternateContent xmlns:mc="http://schemas.openxmlformats.org/markup-compatibility/2006">
              <mc:Choice xmlns:v="urn:schemas-microsoft-com:vml" Requires="v">
                <p:oleObj spid="_x0000_s4098" name="方程式" r:id="rId3" imgW="1447560" imgH="279360" progId="Equation.3">
                  <p:embed/>
                </p:oleObj>
              </mc:Choice>
              <mc:Fallback>
                <p:oleObj name="方程式" r:id="rId3" imgW="1447560" imgH="2793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3356992"/>
                        <a:ext cx="14478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59" name="Object 3"/>
          <p:cNvGraphicFramePr>
            <a:graphicFrameLocks noChangeAspect="1"/>
          </p:cNvGraphicFramePr>
          <p:nvPr/>
        </p:nvGraphicFramePr>
        <p:xfrm>
          <a:off x="1907704" y="4221088"/>
          <a:ext cx="5016500" cy="787400"/>
        </p:xfrm>
        <a:graphic>
          <a:graphicData uri="http://schemas.openxmlformats.org/presentationml/2006/ole">
            <mc:AlternateContent xmlns:mc="http://schemas.openxmlformats.org/markup-compatibility/2006">
              <mc:Choice xmlns:v="urn:schemas-microsoft-com:vml" Requires="v">
                <p:oleObj spid="_x0000_s4099" name="方程式" r:id="rId5" imgW="5016240" imgH="787320" progId="Equation.3">
                  <p:embed/>
                </p:oleObj>
              </mc:Choice>
              <mc:Fallback>
                <p:oleObj name="方程式" r:id="rId5" imgW="5016240" imgH="787320" progId="Equation.3">
                  <p:embed/>
                  <p:pic>
                    <p:nvPicPr>
                      <p:cNvPr id="1945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7704" y="4221088"/>
                        <a:ext cx="5016500"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8632C2C5-20A0-4062-ADB6-29D76B962CAE}" type="slidenum">
              <a:rPr lang="zh-TW" altLang="en-US" smtClean="0"/>
              <a:pPr/>
              <a:t>25</a:t>
            </a:fld>
            <a:endParaRPr lang="zh-TW"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3.11</a:t>
            </a:r>
            <a:endParaRPr lang="zh-TW" altLang="en-US" dirty="0"/>
          </a:p>
        </p:txBody>
      </p:sp>
      <p:pic>
        <p:nvPicPr>
          <p:cNvPr id="20482" name="Picture 2"/>
          <p:cNvPicPr>
            <a:picLocks noGrp="1" noChangeAspect="1" noChangeArrowheads="1"/>
          </p:cNvPicPr>
          <p:nvPr>
            <p:ph idx="1"/>
          </p:nvPr>
        </p:nvPicPr>
        <p:blipFill>
          <a:blip r:embed="rId2" cstate="print"/>
          <a:srcRect b="60196"/>
          <a:stretch>
            <a:fillRect/>
          </a:stretch>
        </p:blipFill>
        <p:spPr bwMode="auto">
          <a:xfrm>
            <a:off x="323850" y="1412776"/>
            <a:ext cx="8496300" cy="1728192"/>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41463"/>
          <a:stretch>
            <a:fillRect/>
          </a:stretch>
        </p:blipFill>
        <p:spPr bwMode="auto">
          <a:xfrm>
            <a:off x="323528" y="3284984"/>
            <a:ext cx="8496300" cy="2541540"/>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8632C2C5-20A0-4062-ADB6-29D76B962CAE}" type="slidenum">
              <a:rPr lang="zh-TW" altLang="en-US" smtClean="0"/>
              <a:pPr/>
              <a:t>26</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3.4</a:t>
            </a:r>
            <a:r>
              <a:rPr lang="zh-TW" altLang="en-US" dirty="0"/>
              <a:t> 負二項分布與幾何分布</a:t>
            </a:r>
          </a:p>
        </p:txBody>
      </p:sp>
      <p:sp>
        <p:nvSpPr>
          <p:cNvPr id="3" name="內容版面配置區 2"/>
          <p:cNvSpPr>
            <a:spLocks noGrp="1"/>
          </p:cNvSpPr>
          <p:nvPr>
            <p:ph idx="1"/>
          </p:nvPr>
        </p:nvSpPr>
        <p:spPr/>
        <p:txBody>
          <a:bodyPr/>
          <a:lstStyle/>
          <a:p>
            <a:r>
              <a:rPr lang="zh-TW" altLang="en-US" b="1" dirty="0"/>
              <a:t>何謂負二項隨機變數？</a:t>
            </a:r>
          </a:p>
          <a:p>
            <a:pPr lvl="1"/>
            <a:r>
              <a:rPr lang="zh-TW" altLang="en-US" dirty="0"/>
              <a:t>在一個負二項實驗中產生 </a:t>
            </a:r>
            <a:r>
              <a:rPr lang="en-US" altLang="zh-TW" i="1" dirty="0"/>
              <a:t>k </a:t>
            </a:r>
            <a:r>
              <a:rPr lang="zh-TW" altLang="en-US" dirty="0"/>
              <a:t>次成功所需的試驗次數</a:t>
            </a:r>
            <a:r>
              <a:rPr lang="en-US" altLang="zh-TW" i="1" dirty="0"/>
              <a:t>X </a:t>
            </a:r>
            <a:r>
              <a:rPr lang="zh-TW" altLang="en-US" dirty="0"/>
              <a:t>稱為</a:t>
            </a:r>
            <a:r>
              <a:rPr lang="zh-TW" altLang="en-US" b="1" dirty="0"/>
              <a:t>負二項隨機變數 </a:t>
            </a:r>
            <a:r>
              <a:rPr lang="en-US" altLang="zh-TW" b="1" dirty="0"/>
              <a:t>(negative binomial random variable)</a:t>
            </a:r>
            <a:r>
              <a:rPr lang="zh-TW" altLang="en-US" dirty="0"/>
              <a:t>， 而其機率分布稱為</a:t>
            </a:r>
            <a:r>
              <a:rPr lang="zh-TW" altLang="en-US" b="1" dirty="0"/>
              <a:t>負二項分布 </a:t>
            </a:r>
            <a:r>
              <a:rPr lang="en-US" altLang="zh-TW" b="1" dirty="0"/>
              <a:t>(negative binomial distribution)</a:t>
            </a:r>
            <a:r>
              <a:rPr lang="zh-TW" altLang="en-US" dirty="0"/>
              <a:t>。</a:t>
            </a:r>
            <a:endParaRPr lang="en-US" altLang="zh-TW" dirty="0"/>
          </a:p>
          <a:p>
            <a:pPr lvl="1"/>
            <a:r>
              <a:rPr lang="zh-TW" altLang="en-US" dirty="0"/>
              <a:t>因為其機率取決於所要的成功次數和一次試驗成功的機率，所以我們應以                 表示它們。</a:t>
            </a:r>
          </a:p>
          <a:p>
            <a:endParaRPr lang="zh-TW" altLang="en-US" dirty="0"/>
          </a:p>
        </p:txBody>
      </p:sp>
      <p:graphicFrame>
        <p:nvGraphicFramePr>
          <p:cNvPr id="4" name="物件 3"/>
          <p:cNvGraphicFramePr>
            <a:graphicFrameLocks noChangeAspect="1"/>
          </p:cNvGraphicFramePr>
          <p:nvPr/>
        </p:nvGraphicFramePr>
        <p:xfrm>
          <a:off x="5203924" y="4166220"/>
          <a:ext cx="1384300" cy="342900"/>
        </p:xfrm>
        <a:graphic>
          <a:graphicData uri="http://schemas.openxmlformats.org/presentationml/2006/ole">
            <mc:AlternateContent xmlns:mc="http://schemas.openxmlformats.org/markup-compatibility/2006">
              <mc:Choice xmlns:v="urn:schemas-microsoft-com:vml" Requires="v">
                <p:oleObj spid="_x0000_s5122" name="方程式" r:id="rId3" imgW="1384200" imgH="342720" progId="Equation.3">
                  <p:embed/>
                </p:oleObj>
              </mc:Choice>
              <mc:Fallback>
                <p:oleObj name="方程式" r:id="rId3" imgW="1384200" imgH="34272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3924" y="4166220"/>
                        <a:ext cx="13843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8632C2C5-20A0-4062-ADB6-29D76B962CAE}" type="slidenum">
              <a:rPr lang="zh-TW" altLang="en-US" smtClean="0"/>
              <a:pPr/>
              <a:t>27</a:t>
            </a:fld>
            <a:endParaRPr lang="zh-TW"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負二項分布與幾何分布</a:t>
            </a:r>
            <a:r>
              <a:rPr lang="en-US" altLang="zh-TW" dirty="0"/>
              <a:t>(</a:t>
            </a:r>
            <a:r>
              <a:rPr lang="zh-TW" altLang="en-US" dirty="0"/>
              <a:t>續</a:t>
            </a:r>
            <a:r>
              <a:rPr lang="en-US" altLang="zh-TW" dirty="0"/>
              <a:t>)</a:t>
            </a:r>
            <a:endParaRPr lang="zh-TW" altLang="en-US" dirty="0"/>
          </a:p>
        </p:txBody>
      </p:sp>
      <p:pic>
        <p:nvPicPr>
          <p:cNvPr id="22530" name="Picture 2"/>
          <p:cNvPicPr>
            <a:picLocks noGrp="1" noChangeAspect="1" noChangeArrowheads="1"/>
          </p:cNvPicPr>
          <p:nvPr>
            <p:ph idx="1"/>
          </p:nvPr>
        </p:nvPicPr>
        <p:blipFill>
          <a:blip r:embed="rId2" cstate="print"/>
          <a:srcRect/>
          <a:stretch>
            <a:fillRect/>
          </a:stretch>
        </p:blipFill>
        <p:spPr bwMode="auto">
          <a:xfrm>
            <a:off x="611560" y="1268760"/>
            <a:ext cx="7920000" cy="2355517"/>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612440" y="3682640"/>
            <a:ext cx="7920000" cy="2914712"/>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8632C2C5-20A0-4062-ADB6-29D76B962CAE}" type="slidenum">
              <a:rPr lang="zh-TW" altLang="en-US" smtClean="0"/>
              <a:pPr/>
              <a:t>28</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3.12(</a:t>
            </a:r>
            <a:r>
              <a:rPr lang="zh-TW" altLang="en-US" dirty="0"/>
              <a:t>續</a:t>
            </a:r>
            <a:r>
              <a:rPr lang="en-US" altLang="zh-TW" dirty="0"/>
              <a:t>)</a:t>
            </a:r>
            <a:endParaRPr lang="zh-TW" altLang="en-US" dirty="0"/>
          </a:p>
        </p:txBody>
      </p:sp>
      <p:pic>
        <p:nvPicPr>
          <p:cNvPr id="23555" name="Picture 3"/>
          <p:cNvPicPr>
            <a:picLocks noGrp="1" noChangeAspect="1" noChangeArrowheads="1"/>
          </p:cNvPicPr>
          <p:nvPr>
            <p:ph idx="1"/>
          </p:nvPr>
        </p:nvPicPr>
        <p:blipFill>
          <a:blip r:embed="rId2" cstate="print"/>
          <a:srcRect/>
          <a:stretch>
            <a:fillRect/>
          </a:stretch>
        </p:blipFill>
        <p:spPr bwMode="auto">
          <a:xfrm>
            <a:off x="323850" y="1376972"/>
            <a:ext cx="8496300" cy="3780220"/>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8632C2C5-20A0-4062-ADB6-29D76B962CAE}" type="slidenum">
              <a:rPr lang="zh-TW" altLang="en-US" smtClean="0"/>
              <a:pPr/>
              <a:t>29</a:t>
            </a:fld>
            <a:endParaRPr lang="zh-TW"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3.2</a:t>
            </a:r>
            <a:r>
              <a:rPr lang="zh-TW" altLang="en-US" dirty="0"/>
              <a:t> 二項和多項分布</a:t>
            </a:r>
          </a:p>
        </p:txBody>
      </p:sp>
      <p:sp>
        <p:nvSpPr>
          <p:cNvPr id="3" name="內容版面配置區 2"/>
          <p:cNvSpPr>
            <a:spLocks noGrp="1"/>
          </p:cNvSpPr>
          <p:nvPr>
            <p:ph idx="1"/>
          </p:nvPr>
        </p:nvSpPr>
        <p:spPr/>
        <p:txBody>
          <a:bodyPr/>
          <a:lstStyle/>
          <a:p>
            <a:r>
              <a:rPr lang="zh-TW" altLang="en-US" b="1" dirty="0"/>
              <a:t>柏努利程序</a:t>
            </a:r>
            <a:endParaRPr lang="en-US" altLang="zh-TW" b="1" dirty="0"/>
          </a:p>
          <a:p>
            <a:pPr lvl="1"/>
            <a:r>
              <a:rPr lang="zh-TW" altLang="en-US" dirty="0"/>
              <a:t>嚴格地說，柏努利程序必須具有以下的性質：</a:t>
            </a:r>
          </a:p>
          <a:p>
            <a:pPr marL="1371600" lvl="2" indent="-457200">
              <a:buFont typeface="+mj-lt"/>
              <a:buAutoNum type="arabicPeriod"/>
            </a:pPr>
            <a:r>
              <a:rPr lang="zh-TW" altLang="en-US" dirty="0"/>
              <a:t>實驗由重複的數次試驗所組成。</a:t>
            </a:r>
            <a:endParaRPr lang="en-US" altLang="zh-TW" dirty="0"/>
          </a:p>
          <a:p>
            <a:pPr marL="1371600" lvl="2" indent="-457200">
              <a:buFont typeface="+mj-lt"/>
              <a:buAutoNum type="arabicPeriod"/>
            </a:pPr>
            <a:r>
              <a:rPr lang="zh-TW" altLang="en-US" dirty="0"/>
              <a:t>每次試驗均產生可分類為成功或失敗的一個結果。</a:t>
            </a:r>
            <a:endParaRPr lang="en-US" altLang="zh-TW" dirty="0"/>
          </a:p>
          <a:p>
            <a:pPr marL="1371600" lvl="2" indent="-457200">
              <a:buFont typeface="+mj-lt"/>
              <a:buAutoNum type="arabicPeriod"/>
            </a:pPr>
            <a:r>
              <a:rPr lang="zh-TW" altLang="en-US" dirty="0"/>
              <a:t>以 </a:t>
            </a:r>
            <a:r>
              <a:rPr lang="en-US" altLang="zh-TW" i="1" dirty="0"/>
              <a:t>p </a:t>
            </a:r>
            <a:r>
              <a:rPr lang="zh-TW" altLang="en-US" dirty="0"/>
              <a:t>所表示的成功機率，在不同次試驗之間保持為常數。</a:t>
            </a:r>
            <a:endParaRPr lang="en-US" altLang="zh-TW" dirty="0"/>
          </a:p>
          <a:p>
            <a:pPr marL="1371600" lvl="2" indent="-457200">
              <a:buFont typeface="+mj-lt"/>
              <a:buAutoNum type="arabicPeriod"/>
            </a:pPr>
            <a:r>
              <a:rPr lang="zh-TW" altLang="en-US" dirty="0"/>
              <a:t>重複的數次試驗互為獨立的。</a:t>
            </a:r>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8632C2C5-20A0-4062-ADB6-29D76B962CAE}" type="slidenum">
              <a:rPr lang="zh-TW" altLang="en-US" smtClean="0"/>
              <a:pPr/>
              <a:t>3</a:t>
            </a:fld>
            <a:endParaRPr lang="zh-TW"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負二項分布與幾何分布</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負二項分布縮減成如下的形式：</a:t>
            </a:r>
            <a:br>
              <a:rPr lang="en-US" altLang="zh-TW" dirty="0"/>
            </a:br>
            <a:br>
              <a:rPr lang="en-US" altLang="zh-TW" dirty="0"/>
            </a:br>
            <a:br>
              <a:rPr lang="en-US" altLang="zh-TW" dirty="0"/>
            </a:br>
            <a:r>
              <a:rPr lang="zh-TW" altLang="en-US" dirty="0"/>
              <a:t>因為連續各項組成了幾何級數，習慣上將此特例稱為</a:t>
            </a:r>
            <a:r>
              <a:rPr lang="zh-TW" altLang="en-US" b="1" dirty="0"/>
              <a:t>幾何分布 </a:t>
            </a:r>
            <a:r>
              <a:rPr lang="en-US" altLang="zh-TW" b="1" dirty="0"/>
              <a:t>(geometric</a:t>
            </a:r>
            <a:r>
              <a:rPr lang="zh-TW" altLang="en-US" b="1" dirty="0"/>
              <a:t> </a:t>
            </a:r>
            <a:r>
              <a:rPr lang="en-US" altLang="zh-TW" b="1" dirty="0"/>
              <a:t>distribution) </a:t>
            </a:r>
            <a:r>
              <a:rPr lang="zh-TW" altLang="en-US" dirty="0"/>
              <a:t>並將其數值表示為           。</a:t>
            </a:r>
          </a:p>
        </p:txBody>
      </p:sp>
      <p:graphicFrame>
        <p:nvGraphicFramePr>
          <p:cNvPr id="24579" name="Object 3"/>
          <p:cNvGraphicFramePr>
            <a:graphicFrameLocks noChangeAspect="1"/>
          </p:cNvGraphicFramePr>
          <p:nvPr/>
        </p:nvGraphicFramePr>
        <p:xfrm>
          <a:off x="2411760" y="2014488"/>
          <a:ext cx="4279900" cy="406400"/>
        </p:xfrm>
        <a:graphic>
          <a:graphicData uri="http://schemas.openxmlformats.org/presentationml/2006/ole">
            <mc:AlternateContent xmlns:mc="http://schemas.openxmlformats.org/markup-compatibility/2006">
              <mc:Choice xmlns:v="urn:schemas-microsoft-com:vml" Requires="v">
                <p:oleObj spid="_x0000_s6146" name="方程式" r:id="rId3" imgW="4279680" imgH="406080" progId="Equation.3">
                  <p:embed/>
                </p:oleObj>
              </mc:Choice>
              <mc:Fallback>
                <p:oleObj name="方程式" r:id="rId3" imgW="4279680" imgH="406080" progId="Equation.3">
                  <p:embed/>
                  <p:pic>
                    <p:nvPicPr>
                      <p:cNvPr id="24579"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2014488"/>
                        <a:ext cx="42799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物件 5"/>
          <p:cNvGraphicFramePr>
            <a:graphicFrameLocks noChangeAspect="1"/>
          </p:cNvGraphicFramePr>
          <p:nvPr/>
        </p:nvGraphicFramePr>
        <p:xfrm>
          <a:off x="2771800" y="3717032"/>
          <a:ext cx="927100" cy="342900"/>
        </p:xfrm>
        <a:graphic>
          <a:graphicData uri="http://schemas.openxmlformats.org/presentationml/2006/ole">
            <mc:AlternateContent xmlns:mc="http://schemas.openxmlformats.org/markup-compatibility/2006">
              <mc:Choice xmlns:v="urn:schemas-microsoft-com:vml" Requires="v">
                <p:oleObj spid="_x0000_s6147" name="方程式" r:id="rId5" imgW="927000" imgH="342720" progId="Equation.3">
                  <p:embed/>
                </p:oleObj>
              </mc:Choice>
              <mc:Fallback>
                <p:oleObj name="方程式" r:id="rId5" imgW="927000" imgH="342720" progId="Equation.3">
                  <p:embed/>
                  <p:pic>
                    <p:nvPicPr>
                      <p:cNvPr id="6" name="物件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1800" y="3717032"/>
                        <a:ext cx="9271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2"/>
          <p:cNvPicPr>
            <a:picLocks noChangeAspect="1" noChangeArrowheads="1"/>
          </p:cNvPicPr>
          <p:nvPr/>
        </p:nvPicPr>
        <p:blipFill>
          <a:blip r:embed="rId7" cstate="print"/>
          <a:srcRect/>
          <a:stretch>
            <a:fillRect/>
          </a:stretch>
        </p:blipFill>
        <p:spPr bwMode="auto">
          <a:xfrm>
            <a:off x="540440" y="4293096"/>
            <a:ext cx="7992000" cy="2051484"/>
          </a:xfrm>
          <a:prstGeom prst="rect">
            <a:avLst/>
          </a:prstGeom>
          <a:noFill/>
          <a:ln w="9525">
            <a:noFill/>
            <a:miter lim="800000"/>
            <a:headEnd/>
            <a:tailEnd/>
          </a:ln>
          <a:effectLst/>
        </p:spPr>
      </p:pic>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8632C2C5-20A0-4062-ADB6-29D76B962CAE}" type="slidenum">
              <a:rPr lang="zh-TW" altLang="en-US" smtClean="0"/>
              <a:pPr/>
              <a:t>30</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3.13</a:t>
            </a:r>
            <a:endParaRPr lang="zh-TW" altLang="en-US" dirty="0"/>
          </a:p>
        </p:txBody>
      </p:sp>
      <p:pic>
        <p:nvPicPr>
          <p:cNvPr id="25603" name="Picture 3"/>
          <p:cNvPicPr>
            <a:picLocks noGrp="1" noChangeAspect="1" noChangeArrowheads="1"/>
          </p:cNvPicPr>
          <p:nvPr>
            <p:ph idx="1"/>
          </p:nvPr>
        </p:nvPicPr>
        <p:blipFill>
          <a:blip r:embed="rId2" cstate="print"/>
          <a:srcRect b="52640"/>
          <a:stretch>
            <a:fillRect/>
          </a:stretch>
        </p:blipFill>
        <p:spPr bwMode="auto">
          <a:xfrm>
            <a:off x="323528" y="1412776"/>
            <a:ext cx="8496300" cy="1296144"/>
          </a:xfrm>
          <a:prstGeom prst="rect">
            <a:avLst/>
          </a:prstGeom>
          <a:noFill/>
          <a:ln w="9525">
            <a:noFill/>
            <a:miter lim="800000"/>
            <a:headEnd/>
            <a:tailEnd/>
          </a:ln>
        </p:spPr>
      </p:pic>
      <p:pic>
        <p:nvPicPr>
          <p:cNvPr id="7" name="Picture 3"/>
          <p:cNvPicPr>
            <a:picLocks noChangeAspect="1" noChangeArrowheads="1"/>
          </p:cNvPicPr>
          <p:nvPr/>
        </p:nvPicPr>
        <p:blipFill>
          <a:blip r:embed="rId2" cstate="print"/>
          <a:srcRect t="50009"/>
          <a:stretch>
            <a:fillRect/>
          </a:stretch>
        </p:blipFill>
        <p:spPr bwMode="auto">
          <a:xfrm>
            <a:off x="323528" y="2852936"/>
            <a:ext cx="8496300" cy="1368152"/>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8632C2C5-20A0-4062-ADB6-29D76B962CAE}" type="slidenum">
              <a:rPr lang="zh-TW" altLang="en-US" smtClean="0"/>
              <a:pPr/>
              <a:t>31</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3.14</a:t>
            </a:r>
            <a:endParaRPr lang="zh-TW" altLang="en-US" dirty="0"/>
          </a:p>
        </p:txBody>
      </p:sp>
      <p:pic>
        <p:nvPicPr>
          <p:cNvPr id="26626" name="Picture 2"/>
          <p:cNvPicPr>
            <a:picLocks noGrp="1" noChangeAspect="1" noChangeArrowheads="1"/>
          </p:cNvPicPr>
          <p:nvPr>
            <p:ph idx="1"/>
          </p:nvPr>
        </p:nvPicPr>
        <p:blipFill>
          <a:blip r:embed="rId2" cstate="print"/>
          <a:srcRect b="48138"/>
          <a:stretch>
            <a:fillRect/>
          </a:stretch>
        </p:blipFill>
        <p:spPr bwMode="auto">
          <a:xfrm>
            <a:off x="323850" y="1484784"/>
            <a:ext cx="8496300" cy="1584176"/>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56577"/>
          <a:stretch>
            <a:fillRect/>
          </a:stretch>
        </p:blipFill>
        <p:spPr bwMode="auto">
          <a:xfrm>
            <a:off x="323528" y="3212976"/>
            <a:ext cx="8496300" cy="1326381"/>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8632C2C5-20A0-4062-ADB6-29D76B962CAE}" type="slidenum">
              <a:rPr lang="zh-TW" altLang="en-US" smtClean="0"/>
              <a:pPr/>
              <a:t>32</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負二項分布與幾何分布</a:t>
            </a:r>
            <a:r>
              <a:rPr lang="en-US" altLang="zh-TW" dirty="0"/>
              <a:t>(</a:t>
            </a:r>
            <a:r>
              <a:rPr lang="zh-TW" altLang="en-US" dirty="0"/>
              <a:t>續</a:t>
            </a:r>
            <a:r>
              <a:rPr lang="en-US" altLang="zh-TW" dirty="0"/>
              <a:t>)</a:t>
            </a:r>
            <a:endParaRPr lang="zh-TW" altLang="en-US" dirty="0"/>
          </a:p>
        </p:txBody>
      </p:sp>
      <p:pic>
        <p:nvPicPr>
          <p:cNvPr id="27650" name="Picture 2"/>
          <p:cNvPicPr>
            <a:picLocks noGrp="1" noChangeAspect="1" noChangeArrowheads="1"/>
          </p:cNvPicPr>
          <p:nvPr>
            <p:ph idx="1"/>
          </p:nvPr>
        </p:nvPicPr>
        <p:blipFill>
          <a:blip r:embed="rId2" cstate="print"/>
          <a:srcRect/>
          <a:stretch>
            <a:fillRect/>
          </a:stretch>
        </p:blipFill>
        <p:spPr bwMode="auto">
          <a:xfrm>
            <a:off x="540440" y="1484784"/>
            <a:ext cx="7992000" cy="1815495"/>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8632C2C5-20A0-4062-ADB6-29D76B962CAE}" type="slidenum">
              <a:rPr lang="zh-TW" altLang="en-US" smtClean="0"/>
              <a:pPr/>
              <a:t>33</a:t>
            </a:fld>
            <a:endParaRPr lang="zh-TW"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3.5</a:t>
            </a:r>
            <a:r>
              <a:rPr lang="zh-TW" altLang="en-US" dirty="0"/>
              <a:t> 卜瓦松分布與卜瓦松程序</a:t>
            </a:r>
          </a:p>
        </p:txBody>
      </p:sp>
      <p:sp>
        <p:nvSpPr>
          <p:cNvPr id="3" name="內容版面配置區 2"/>
          <p:cNvSpPr>
            <a:spLocks noGrp="1"/>
          </p:cNvSpPr>
          <p:nvPr>
            <p:ph idx="1"/>
          </p:nvPr>
        </p:nvSpPr>
        <p:spPr/>
        <p:txBody>
          <a:bodyPr/>
          <a:lstStyle/>
          <a:p>
            <a:r>
              <a:rPr lang="zh-TW" altLang="en-US" dirty="0"/>
              <a:t>產生一個隨機變數 </a:t>
            </a:r>
            <a:r>
              <a:rPr lang="en-US" altLang="zh-TW" i="1" dirty="0"/>
              <a:t>X</a:t>
            </a:r>
            <a:r>
              <a:rPr lang="en-US" altLang="zh-TW" dirty="0"/>
              <a:t> (</a:t>
            </a:r>
            <a:r>
              <a:rPr lang="zh-TW" altLang="en-US" dirty="0"/>
              <a:t>代表在一所給時段內或在一特定區域中出現結果的次數</a:t>
            </a:r>
            <a:r>
              <a:rPr lang="en-US" altLang="zh-TW" dirty="0"/>
              <a:t>) </a:t>
            </a:r>
            <a:r>
              <a:rPr lang="zh-TW" altLang="en-US" dirty="0"/>
              <a:t>之數值的實驗稱為</a:t>
            </a:r>
            <a:r>
              <a:rPr lang="zh-TW" altLang="en-US" b="1" dirty="0"/>
              <a:t>卜瓦松實驗 </a:t>
            </a:r>
            <a:r>
              <a:rPr lang="en-US" altLang="zh-TW" b="1" dirty="0"/>
              <a:t>(Poisson experiment)</a:t>
            </a:r>
            <a:r>
              <a:rPr lang="zh-TW" altLang="en-US" dirty="0"/>
              <a:t>。</a:t>
            </a:r>
            <a:endParaRPr lang="en-US" altLang="zh-TW" dirty="0"/>
          </a:p>
          <a:p>
            <a:r>
              <a:rPr lang="zh-TW" altLang="en-US" dirty="0"/>
              <a:t>卜瓦松實驗是由</a:t>
            </a:r>
            <a:r>
              <a:rPr lang="zh-TW" altLang="en-US" b="1" dirty="0"/>
              <a:t>卜瓦松程序 </a:t>
            </a:r>
            <a:r>
              <a:rPr lang="en-US" altLang="zh-TW" b="1" dirty="0"/>
              <a:t>(Poisson process) </a:t>
            </a:r>
            <a:r>
              <a:rPr lang="zh-TW" altLang="en-US" dirty="0"/>
              <a:t>所衍生而來，並具有以下的性質。</a:t>
            </a:r>
            <a:endParaRPr lang="en-US" altLang="zh-TW" dirty="0"/>
          </a:p>
          <a:p>
            <a:pPr>
              <a:buNone/>
            </a:pPr>
            <a:endParaRPr lang="zh-TW" altLang="en-US" dirty="0"/>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8632C2C5-20A0-4062-ADB6-29D76B962CAE}" type="slidenum">
              <a:rPr lang="zh-TW" altLang="en-US" smtClean="0"/>
              <a:pPr/>
              <a:t>34</a:t>
            </a:fld>
            <a:endParaRPr lang="zh-TW"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卜瓦松程序的性質</a:t>
            </a:r>
          </a:p>
        </p:txBody>
      </p:sp>
      <p:sp>
        <p:nvSpPr>
          <p:cNvPr id="3" name="內容版面配置區 2"/>
          <p:cNvSpPr>
            <a:spLocks noGrp="1"/>
          </p:cNvSpPr>
          <p:nvPr>
            <p:ph idx="1"/>
          </p:nvPr>
        </p:nvSpPr>
        <p:spPr/>
        <p:txBody>
          <a:bodyPr/>
          <a:lstStyle/>
          <a:p>
            <a:pPr marL="571500" indent="-514350">
              <a:buFont typeface="+mj-lt"/>
              <a:buAutoNum type="arabicPeriod"/>
            </a:pPr>
            <a:r>
              <a:rPr lang="zh-TW" altLang="en-US" dirty="0"/>
              <a:t>在一個時段內或在特定空間區域中出現的結果數量與在任意其他不相交的時段或區域內所出現的數量是獨立的。就此意義而言，我們說卜瓦松程序沒有記憶。</a:t>
            </a:r>
            <a:endParaRPr lang="en-US" altLang="zh-TW" dirty="0"/>
          </a:p>
          <a:p>
            <a:pPr marL="571500" indent="-514350">
              <a:buFont typeface="+mj-lt"/>
              <a:buAutoNum type="arabicPeriod"/>
            </a:pPr>
            <a:r>
              <a:rPr lang="zh-TW" altLang="en-US" dirty="0"/>
              <a:t>在很短的時段內或在很小的區域中會出現單獨一次結果的機率，與時段長度或區域大小成正比，且與在此時段或區域外出現的結果次數無關。</a:t>
            </a:r>
            <a:endParaRPr lang="en-US" altLang="zh-TW" dirty="0"/>
          </a:p>
          <a:p>
            <a:pPr marL="571500" indent="-514350">
              <a:buFont typeface="+mj-lt"/>
              <a:buAutoNum type="arabicPeriod"/>
            </a:pPr>
            <a:r>
              <a:rPr lang="zh-TW" altLang="en-US" dirty="0"/>
              <a:t>超過一次的結果會出現在如此短的時段內或落入至如此小的區域中的機率是可忽略的。</a:t>
            </a:r>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8632C2C5-20A0-4062-ADB6-29D76B962CAE}" type="slidenum">
              <a:rPr lang="zh-TW" altLang="en-US" smtClean="0"/>
              <a:pPr/>
              <a:t>35</a:t>
            </a:fld>
            <a:endParaRPr lang="zh-TW"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卜瓦松分布</a:t>
            </a:r>
          </a:p>
        </p:txBody>
      </p:sp>
      <p:sp>
        <p:nvSpPr>
          <p:cNvPr id="3" name="內容版面配置區 2"/>
          <p:cNvSpPr>
            <a:spLocks noGrp="1"/>
          </p:cNvSpPr>
          <p:nvPr>
            <p:ph idx="1"/>
          </p:nvPr>
        </p:nvSpPr>
        <p:spPr>
          <a:xfrm>
            <a:off x="323528" y="1196752"/>
            <a:ext cx="8496944" cy="5112568"/>
          </a:xfrm>
        </p:spPr>
        <p:txBody>
          <a:bodyPr/>
          <a:lstStyle/>
          <a:p>
            <a:r>
              <a:rPr lang="zh-TW" altLang="en-US" dirty="0"/>
              <a:t>在一個卜瓦松實驗中出現的結果次數 </a:t>
            </a:r>
            <a:r>
              <a:rPr lang="en-US" altLang="zh-TW" i="1" dirty="0"/>
              <a:t>X </a:t>
            </a:r>
            <a:r>
              <a:rPr lang="zh-TW" altLang="en-US" dirty="0"/>
              <a:t>稱為</a:t>
            </a:r>
            <a:r>
              <a:rPr lang="zh-TW" altLang="en-US" b="1" dirty="0"/>
              <a:t>卜瓦松隨機變數 </a:t>
            </a:r>
            <a:r>
              <a:rPr lang="en-US" altLang="zh-TW" b="1" dirty="0"/>
              <a:t>(Poisson</a:t>
            </a:r>
            <a:r>
              <a:rPr lang="zh-TW" altLang="en-US" b="1" dirty="0"/>
              <a:t> </a:t>
            </a:r>
            <a:r>
              <a:rPr lang="en-US" altLang="zh-TW" b="1" dirty="0"/>
              <a:t>random variable)</a:t>
            </a:r>
            <a:r>
              <a:rPr lang="zh-TW" altLang="en-US" dirty="0"/>
              <a:t>，且其機率分布稱為</a:t>
            </a:r>
            <a:r>
              <a:rPr lang="zh-TW" altLang="en-US" b="1" dirty="0"/>
              <a:t>卜瓦松分布 </a:t>
            </a:r>
            <a:r>
              <a:rPr lang="en-US" altLang="zh-TW" b="1" dirty="0"/>
              <a:t>(Poisson distribution)</a:t>
            </a:r>
            <a:r>
              <a:rPr lang="zh-TW" altLang="en-US" dirty="0"/>
              <a:t>。結果的平均次數由          計算而來，其中 </a:t>
            </a:r>
            <a:r>
              <a:rPr lang="en-US" altLang="zh-TW" i="1" dirty="0"/>
              <a:t>t </a:t>
            </a:r>
            <a:r>
              <a:rPr lang="zh-TW" altLang="en-US" dirty="0"/>
              <a:t>是所感興趣的特定「時間」、「距離」、「區域」，或「體積」。</a:t>
            </a:r>
          </a:p>
        </p:txBody>
      </p:sp>
      <p:graphicFrame>
        <p:nvGraphicFramePr>
          <p:cNvPr id="4" name="物件 3"/>
          <p:cNvGraphicFramePr>
            <a:graphicFrameLocks noChangeAspect="1"/>
          </p:cNvGraphicFramePr>
          <p:nvPr/>
        </p:nvGraphicFramePr>
        <p:xfrm>
          <a:off x="3903216" y="2708920"/>
          <a:ext cx="812800" cy="330200"/>
        </p:xfrm>
        <a:graphic>
          <a:graphicData uri="http://schemas.openxmlformats.org/presentationml/2006/ole">
            <mc:AlternateContent xmlns:mc="http://schemas.openxmlformats.org/markup-compatibility/2006">
              <mc:Choice xmlns:v="urn:schemas-microsoft-com:vml" Requires="v">
                <p:oleObj spid="_x0000_s7170" name="方程式" r:id="rId3" imgW="812520" imgH="330120" progId="Equation.3">
                  <p:embed/>
                </p:oleObj>
              </mc:Choice>
              <mc:Fallback>
                <p:oleObj name="方程式" r:id="rId3" imgW="812520" imgH="33012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216" y="2708920"/>
                        <a:ext cx="8128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2"/>
          <p:cNvPicPr>
            <a:picLocks noChangeAspect="1" noChangeArrowheads="1"/>
          </p:cNvPicPr>
          <p:nvPr/>
        </p:nvPicPr>
        <p:blipFill>
          <a:blip r:embed="rId5" cstate="print"/>
          <a:srcRect/>
          <a:stretch>
            <a:fillRect/>
          </a:stretch>
        </p:blipFill>
        <p:spPr bwMode="auto">
          <a:xfrm>
            <a:off x="720432" y="4077072"/>
            <a:ext cx="7740000" cy="2556466"/>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8632C2C5-20A0-4062-ADB6-29D76B962CAE}" type="slidenum">
              <a:rPr lang="zh-TW" altLang="en-US" smtClean="0"/>
              <a:pPr/>
              <a:t>36</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3.15</a:t>
            </a:r>
            <a:endParaRPr lang="zh-TW" altLang="en-US" dirty="0"/>
          </a:p>
        </p:txBody>
      </p:sp>
      <p:pic>
        <p:nvPicPr>
          <p:cNvPr id="29699" name="Picture 3"/>
          <p:cNvPicPr>
            <a:picLocks noGrp="1" noChangeAspect="1" noChangeArrowheads="1"/>
          </p:cNvPicPr>
          <p:nvPr>
            <p:ph idx="1"/>
          </p:nvPr>
        </p:nvPicPr>
        <p:blipFill>
          <a:blip r:embed="rId2" cstate="print"/>
          <a:srcRect/>
          <a:stretch>
            <a:fillRect/>
          </a:stretch>
        </p:blipFill>
        <p:spPr bwMode="auto">
          <a:xfrm>
            <a:off x="323850" y="1466556"/>
            <a:ext cx="8496300" cy="1242364"/>
          </a:xfrm>
          <a:prstGeom prst="rect">
            <a:avLst/>
          </a:prstGeom>
          <a:noFill/>
          <a:ln w="9525">
            <a:noFill/>
            <a:miter lim="800000"/>
            <a:headEnd/>
            <a:tailEnd/>
          </a:ln>
        </p:spPr>
      </p:pic>
      <p:pic>
        <p:nvPicPr>
          <p:cNvPr id="7" name="Picture 2"/>
          <p:cNvPicPr>
            <a:picLocks noChangeAspect="1" noChangeArrowheads="1"/>
          </p:cNvPicPr>
          <p:nvPr/>
        </p:nvPicPr>
        <p:blipFill>
          <a:blip r:embed="rId3" cstate="print"/>
          <a:srcRect/>
          <a:stretch>
            <a:fillRect/>
          </a:stretch>
        </p:blipFill>
        <p:spPr bwMode="auto">
          <a:xfrm>
            <a:off x="323850" y="2852936"/>
            <a:ext cx="8496300" cy="1776387"/>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8632C2C5-20A0-4062-ADB6-29D76B962CAE}" type="slidenum">
              <a:rPr lang="zh-TW" altLang="en-US" smtClean="0"/>
              <a:pPr/>
              <a:t>37</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3.16</a:t>
            </a:r>
            <a:endParaRPr lang="zh-TW" altLang="en-US" dirty="0"/>
          </a:p>
        </p:txBody>
      </p:sp>
      <p:pic>
        <p:nvPicPr>
          <p:cNvPr id="30723" name="Picture 3"/>
          <p:cNvPicPr>
            <a:picLocks noGrp="1" noChangeAspect="1" noChangeArrowheads="1"/>
          </p:cNvPicPr>
          <p:nvPr>
            <p:ph idx="1"/>
          </p:nvPr>
        </p:nvPicPr>
        <p:blipFill>
          <a:blip r:embed="rId2" cstate="print"/>
          <a:srcRect b="57775"/>
          <a:stretch>
            <a:fillRect/>
          </a:stretch>
        </p:blipFill>
        <p:spPr bwMode="auto">
          <a:xfrm>
            <a:off x="323850" y="1412776"/>
            <a:ext cx="8496300" cy="1296144"/>
          </a:xfrm>
          <a:prstGeom prst="rect">
            <a:avLst/>
          </a:prstGeom>
          <a:noFill/>
          <a:ln w="9525">
            <a:noFill/>
            <a:miter lim="800000"/>
            <a:headEnd/>
            <a:tailEnd/>
          </a:ln>
        </p:spPr>
      </p:pic>
      <p:pic>
        <p:nvPicPr>
          <p:cNvPr id="7" name="Picture 3"/>
          <p:cNvPicPr>
            <a:picLocks noChangeAspect="1" noChangeArrowheads="1"/>
          </p:cNvPicPr>
          <p:nvPr/>
        </p:nvPicPr>
        <p:blipFill>
          <a:blip r:embed="rId2" cstate="print"/>
          <a:srcRect t="44571"/>
          <a:stretch>
            <a:fillRect/>
          </a:stretch>
        </p:blipFill>
        <p:spPr bwMode="auto">
          <a:xfrm>
            <a:off x="323528" y="2852936"/>
            <a:ext cx="8496300" cy="1701426"/>
          </a:xfrm>
          <a:prstGeom prst="rect">
            <a:avLst/>
          </a:prstGeom>
          <a:noFill/>
          <a:ln w="9525">
            <a:noFill/>
            <a:miter lim="800000"/>
            <a:headEnd/>
            <a:tailEnd/>
          </a:ln>
          <a:effectLst/>
        </p:spPr>
      </p:pic>
      <p:pic>
        <p:nvPicPr>
          <p:cNvPr id="8" name="Picture 2"/>
          <p:cNvPicPr>
            <a:picLocks noChangeAspect="1" noChangeArrowheads="1"/>
          </p:cNvPicPr>
          <p:nvPr/>
        </p:nvPicPr>
        <p:blipFill>
          <a:blip r:embed="rId3" cstate="print"/>
          <a:srcRect/>
          <a:stretch>
            <a:fillRect/>
          </a:stretch>
        </p:blipFill>
        <p:spPr bwMode="auto">
          <a:xfrm>
            <a:off x="249571" y="4797153"/>
            <a:ext cx="8353989" cy="1080120"/>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8632C2C5-20A0-4062-ADB6-29D76B962CAE}" type="slidenum">
              <a:rPr lang="zh-TW" altLang="en-US" smtClean="0"/>
              <a:pPr/>
              <a:t>38</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卜瓦松機率函數的特性</a:t>
            </a:r>
          </a:p>
        </p:txBody>
      </p:sp>
      <p:sp>
        <p:nvSpPr>
          <p:cNvPr id="5" name="內容版面配置區 4"/>
          <p:cNvSpPr>
            <a:spLocks noGrp="1"/>
          </p:cNvSpPr>
          <p:nvPr>
            <p:ph idx="1"/>
          </p:nvPr>
        </p:nvSpPr>
        <p:spPr/>
        <p:txBody>
          <a:bodyPr/>
          <a:lstStyle/>
          <a:p>
            <a:r>
              <a:rPr lang="zh-TW" altLang="en-US" dirty="0"/>
              <a:t>隨著平均數變大，卜瓦松分布的形式變得越來越對稱，甚至如鐘形。</a:t>
            </a:r>
          </a:p>
          <a:p>
            <a:endParaRPr lang="zh-TW" altLang="en-US" dirty="0"/>
          </a:p>
        </p:txBody>
      </p:sp>
      <p:pic>
        <p:nvPicPr>
          <p:cNvPr id="6" name="Picture 2"/>
          <p:cNvPicPr>
            <a:picLocks noChangeAspect="1" noChangeArrowheads="1"/>
          </p:cNvPicPr>
          <p:nvPr/>
        </p:nvPicPr>
        <p:blipFill>
          <a:blip r:embed="rId2" cstate="print"/>
          <a:srcRect/>
          <a:stretch>
            <a:fillRect/>
          </a:stretch>
        </p:blipFill>
        <p:spPr bwMode="auto">
          <a:xfrm>
            <a:off x="683568" y="2348880"/>
            <a:ext cx="8004177" cy="4032448"/>
          </a:xfrm>
          <a:prstGeom prst="rect">
            <a:avLst/>
          </a:prstGeom>
          <a:noFill/>
          <a:ln w="9525">
            <a:noFill/>
            <a:miter lim="800000"/>
            <a:headEnd/>
            <a:tailEnd/>
          </a:ln>
          <a:effectLst/>
        </p:spPr>
      </p:pic>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8632C2C5-20A0-4062-ADB6-29D76B962CAE}" type="slidenum">
              <a:rPr lang="zh-TW" altLang="en-US" smtClean="0"/>
              <a:pPr/>
              <a:t>39</a:t>
            </a:fld>
            <a:endParaRPr lang="zh-TW"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二項分布</a:t>
            </a:r>
          </a:p>
        </p:txBody>
      </p:sp>
      <p:sp>
        <p:nvSpPr>
          <p:cNvPr id="3" name="內容版面配置區 2"/>
          <p:cNvSpPr>
            <a:spLocks noGrp="1"/>
          </p:cNvSpPr>
          <p:nvPr>
            <p:ph idx="1"/>
          </p:nvPr>
        </p:nvSpPr>
        <p:spPr/>
        <p:txBody>
          <a:bodyPr/>
          <a:lstStyle/>
          <a:p>
            <a:r>
              <a:rPr lang="zh-TW" altLang="en-US" dirty="0"/>
              <a:t>在 </a:t>
            </a:r>
            <a:r>
              <a:rPr lang="en-US" altLang="zh-TW" i="1" dirty="0"/>
              <a:t>n </a:t>
            </a:r>
            <a:r>
              <a:rPr lang="zh-TW" altLang="en-US" dirty="0"/>
              <a:t>次柏努利試驗中的成功次數 </a:t>
            </a:r>
            <a:r>
              <a:rPr lang="en-US" altLang="zh-TW" i="1" dirty="0"/>
              <a:t>X</a:t>
            </a:r>
            <a:r>
              <a:rPr lang="zh-TW" altLang="en-US" dirty="0"/>
              <a:t>，稱為一個</a:t>
            </a:r>
            <a:r>
              <a:rPr lang="zh-TW" altLang="en-US" b="1" dirty="0"/>
              <a:t>二項隨機變數 </a:t>
            </a:r>
            <a:r>
              <a:rPr lang="en-US" altLang="zh-TW" b="1" dirty="0"/>
              <a:t>(binomial</a:t>
            </a:r>
            <a:r>
              <a:rPr lang="zh-TW" altLang="en-US" b="1" dirty="0"/>
              <a:t> </a:t>
            </a:r>
            <a:r>
              <a:rPr lang="en-US" altLang="zh-TW" b="1" dirty="0"/>
              <a:t>random variable)</a:t>
            </a:r>
            <a:r>
              <a:rPr lang="zh-TW" altLang="en-US" dirty="0"/>
              <a:t>。此離散隨機變數的機率分布稱為</a:t>
            </a:r>
            <a:r>
              <a:rPr lang="zh-TW" altLang="en-US" b="1" dirty="0"/>
              <a:t>二項分布 </a:t>
            </a:r>
            <a:r>
              <a:rPr lang="en-US" altLang="zh-TW" b="1" dirty="0"/>
              <a:t>(binomial</a:t>
            </a:r>
            <a:r>
              <a:rPr lang="zh-TW" altLang="en-US" b="1" dirty="0"/>
              <a:t> </a:t>
            </a:r>
            <a:r>
              <a:rPr lang="en-US" altLang="zh-TW" b="1" dirty="0"/>
              <a:t>distribution)</a:t>
            </a:r>
            <a:r>
              <a:rPr lang="zh-TW" altLang="en-US" dirty="0"/>
              <a:t>，且其值將以 </a:t>
            </a:r>
            <a:r>
              <a:rPr lang="en-US" altLang="zh-TW" i="1" dirty="0"/>
              <a:t>b</a:t>
            </a:r>
            <a:r>
              <a:rPr lang="en-US" altLang="zh-TW" dirty="0"/>
              <a:t>(</a:t>
            </a:r>
            <a:r>
              <a:rPr lang="en-US" altLang="zh-TW" i="1" dirty="0"/>
              <a:t>x</a:t>
            </a:r>
            <a:r>
              <a:rPr lang="en-US" altLang="zh-TW" dirty="0"/>
              <a:t>; </a:t>
            </a:r>
            <a:r>
              <a:rPr lang="en-US" altLang="zh-TW" i="1" dirty="0"/>
              <a:t>n</a:t>
            </a:r>
            <a:r>
              <a:rPr lang="en-US" altLang="zh-TW" dirty="0"/>
              <a:t>, </a:t>
            </a:r>
            <a:r>
              <a:rPr lang="en-US" altLang="zh-TW" i="1" dirty="0"/>
              <a:t>p</a:t>
            </a:r>
            <a:r>
              <a:rPr lang="en-US" altLang="zh-TW" dirty="0"/>
              <a:t>)</a:t>
            </a:r>
            <a:r>
              <a:rPr lang="zh-TW" altLang="en-US" dirty="0"/>
              <a:t> 來表示，因為它們與試驗的次數以及在一次所給試驗中成功的機率有關。</a:t>
            </a:r>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8632C2C5-20A0-4062-ADB6-29D76B962CAE}" type="slidenum">
              <a:rPr lang="zh-TW" altLang="en-US" smtClean="0"/>
              <a:pPr/>
              <a:t>4</a:t>
            </a:fld>
            <a:endParaRPr lang="zh-TW"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以一個卜瓦松分布逼近二項分布</a:t>
            </a:r>
          </a:p>
        </p:txBody>
      </p:sp>
      <p:sp>
        <p:nvSpPr>
          <p:cNvPr id="5" name="內容版面配置區 4"/>
          <p:cNvSpPr>
            <a:spLocks noGrp="1"/>
          </p:cNvSpPr>
          <p:nvPr>
            <p:ph idx="1"/>
          </p:nvPr>
        </p:nvSpPr>
        <p:spPr/>
        <p:txBody>
          <a:bodyPr/>
          <a:lstStyle/>
          <a:p>
            <a:r>
              <a:rPr lang="zh-TW" altLang="en-US" dirty="0"/>
              <a:t>如果 </a:t>
            </a:r>
            <a:r>
              <a:rPr lang="en-US" altLang="zh-TW" i="1" dirty="0"/>
              <a:t>n </a:t>
            </a:r>
            <a:r>
              <a:rPr lang="zh-TW" altLang="en-US" dirty="0"/>
              <a:t>很大且 </a:t>
            </a:r>
            <a:r>
              <a:rPr lang="en-US" altLang="zh-TW" i="1" dirty="0"/>
              <a:t>p </a:t>
            </a:r>
            <a:r>
              <a:rPr lang="zh-TW" altLang="en-US" dirty="0"/>
              <a:t>接近 </a:t>
            </a:r>
            <a:r>
              <a:rPr lang="en-US" altLang="zh-TW" dirty="0"/>
              <a:t>0</a:t>
            </a:r>
            <a:r>
              <a:rPr lang="zh-TW" altLang="en-US" dirty="0"/>
              <a:t>，就可使用具有           的卜瓦松分布來逼近二項機率。</a:t>
            </a:r>
          </a:p>
        </p:txBody>
      </p:sp>
      <p:graphicFrame>
        <p:nvGraphicFramePr>
          <p:cNvPr id="6" name="物件 5"/>
          <p:cNvGraphicFramePr>
            <a:graphicFrameLocks noChangeAspect="1"/>
          </p:cNvGraphicFramePr>
          <p:nvPr/>
        </p:nvGraphicFramePr>
        <p:xfrm>
          <a:off x="7236792" y="1484784"/>
          <a:ext cx="863600" cy="266700"/>
        </p:xfrm>
        <a:graphic>
          <a:graphicData uri="http://schemas.openxmlformats.org/presentationml/2006/ole">
            <mc:AlternateContent xmlns:mc="http://schemas.openxmlformats.org/markup-compatibility/2006">
              <mc:Choice xmlns:v="urn:schemas-microsoft-com:vml" Requires="v">
                <p:oleObj spid="_x0000_s8194" name="方程式" r:id="rId3" imgW="863280" imgH="266400" progId="Equation.3">
                  <p:embed/>
                </p:oleObj>
              </mc:Choice>
              <mc:Fallback>
                <p:oleObj name="方程式" r:id="rId3" imgW="863280" imgH="26640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6792" y="1484784"/>
                        <a:ext cx="863600" cy="266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2"/>
          <p:cNvPicPr>
            <a:picLocks noChangeAspect="1" noChangeArrowheads="1"/>
          </p:cNvPicPr>
          <p:nvPr/>
        </p:nvPicPr>
        <p:blipFill>
          <a:blip r:embed="rId5" cstate="print"/>
          <a:srcRect/>
          <a:stretch>
            <a:fillRect/>
          </a:stretch>
        </p:blipFill>
        <p:spPr bwMode="auto">
          <a:xfrm>
            <a:off x="539552" y="3068960"/>
            <a:ext cx="7992000" cy="1864034"/>
          </a:xfrm>
          <a:prstGeom prst="rect">
            <a:avLst/>
          </a:prstGeom>
          <a:noFill/>
          <a:ln w="9525">
            <a:noFill/>
            <a:miter lim="800000"/>
            <a:headEnd/>
            <a:tailEnd/>
          </a:ln>
          <a:effectLst/>
        </p:spPr>
      </p:pic>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8632C2C5-20A0-4062-ADB6-29D76B962CAE}" type="slidenum">
              <a:rPr lang="zh-TW" altLang="en-US" smtClean="0"/>
              <a:pPr/>
              <a:t>40</a:t>
            </a:fld>
            <a:endParaRPr lang="zh-TW"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3.17</a:t>
            </a:r>
            <a:endParaRPr lang="zh-TW" altLang="en-US" dirty="0"/>
          </a:p>
        </p:txBody>
      </p:sp>
      <p:pic>
        <p:nvPicPr>
          <p:cNvPr id="33795" name="Picture 3"/>
          <p:cNvPicPr>
            <a:picLocks noGrp="1" noChangeAspect="1" noChangeArrowheads="1"/>
          </p:cNvPicPr>
          <p:nvPr>
            <p:ph idx="1"/>
          </p:nvPr>
        </p:nvPicPr>
        <p:blipFill>
          <a:blip r:embed="rId2" cstate="print"/>
          <a:srcRect b="39278"/>
          <a:stretch>
            <a:fillRect/>
          </a:stretch>
        </p:blipFill>
        <p:spPr bwMode="auto">
          <a:xfrm>
            <a:off x="323528" y="1484784"/>
            <a:ext cx="8496300" cy="2016224"/>
          </a:xfrm>
          <a:prstGeom prst="rect">
            <a:avLst/>
          </a:prstGeom>
          <a:noFill/>
          <a:ln w="9525">
            <a:noFill/>
            <a:miter lim="800000"/>
            <a:headEnd/>
            <a:tailEnd/>
          </a:ln>
        </p:spPr>
      </p:pic>
      <p:grpSp>
        <p:nvGrpSpPr>
          <p:cNvPr id="9" name="群組 8"/>
          <p:cNvGrpSpPr/>
          <p:nvPr/>
        </p:nvGrpSpPr>
        <p:grpSpPr>
          <a:xfrm>
            <a:off x="323528" y="3668808"/>
            <a:ext cx="8496622" cy="1920432"/>
            <a:chOff x="323528" y="3573016"/>
            <a:chExt cx="8496622" cy="1920432"/>
          </a:xfrm>
        </p:grpSpPr>
        <p:pic>
          <p:nvPicPr>
            <p:cNvPr id="7" name="Picture 2"/>
            <p:cNvPicPr>
              <a:picLocks noChangeAspect="1" noChangeArrowheads="1"/>
            </p:cNvPicPr>
            <p:nvPr/>
          </p:nvPicPr>
          <p:blipFill>
            <a:blip r:embed="rId3" cstate="print"/>
            <a:srcRect/>
            <a:stretch>
              <a:fillRect/>
            </a:stretch>
          </p:blipFill>
          <p:spPr bwMode="auto">
            <a:xfrm>
              <a:off x="323850" y="4725144"/>
              <a:ext cx="8496300" cy="768304"/>
            </a:xfrm>
            <a:prstGeom prst="rect">
              <a:avLst/>
            </a:prstGeom>
            <a:noFill/>
            <a:ln w="9525">
              <a:noFill/>
              <a:miter lim="800000"/>
              <a:headEnd/>
              <a:tailEnd/>
            </a:ln>
            <a:effectLst/>
          </p:spPr>
        </p:pic>
        <p:pic>
          <p:nvPicPr>
            <p:cNvPr id="8" name="Picture 3"/>
            <p:cNvPicPr>
              <a:picLocks noChangeAspect="1" noChangeArrowheads="1"/>
            </p:cNvPicPr>
            <p:nvPr/>
          </p:nvPicPr>
          <p:blipFill>
            <a:blip r:embed="rId2" cstate="print"/>
            <a:srcRect t="65060"/>
            <a:stretch>
              <a:fillRect/>
            </a:stretch>
          </p:blipFill>
          <p:spPr bwMode="auto">
            <a:xfrm>
              <a:off x="323528" y="3573016"/>
              <a:ext cx="8496300" cy="1160153"/>
            </a:xfrm>
            <a:prstGeom prst="rect">
              <a:avLst/>
            </a:prstGeom>
            <a:noFill/>
            <a:ln w="9525">
              <a:noFill/>
              <a:miter lim="800000"/>
              <a:headEnd/>
              <a:tailEnd/>
            </a:ln>
            <a:effectLst/>
          </p:spPr>
        </p:pic>
      </p:grpSp>
      <p:sp>
        <p:nvSpPr>
          <p:cNvPr id="10" name="日期版面配置區 9"/>
          <p:cNvSpPr>
            <a:spLocks noGrp="1"/>
          </p:cNvSpPr>
          <p:nvPr>
            <p:ph type="dt" sz="half" idx="10"/>
          </p:nvPr>
        </p:nvSpPr>
        <p:spPr/>
        <p:txBody>
          <a:bodyPr/>
          <a:lstStyle/>
          <a:p>
            <a:r>
              <a:rPr lang="en-US" altLang="zh-TW"/>
              <a:t>Copyright © </a:t>
            </a:r>
            <a:r>
              <a:rPr lang="zh-TW" altLang="en-US"/>
              <a:t>滄海書局</a:t>
            </a:r>
          </a:p>
        </p:txBody>
      </p:sp>
      <p:sp>
        <p:nvSpPr>
          <p:cNvPr id="11" name="投影片編號版面配置區 10"/>
          <p:cNvSpPr>
            <a:spLocks noGrp="1"/>
          </p:cNvSpPr>
          <p:nvPr>
            <p:ph type="sldNum" sz="quarter" idx="12"/>
          </p:nvPr>
        </p:nvSpPr>
        <p:spPr/>
        <p:txBody>
          <a:bodyPr/>
          <a:lstStyle/>
          <a:p>
            <a:fld id="{8632C2C5-20A0-4062-ADB6-29D76B962CAE}" type="slidenum">
              <a:rPr lang="zh-TW" altLang="en-US" smtClean="0"/>
              <a:pPr/>
              <a:t>41</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3.18</a:t>
            </a:r>
            <a:endParaRPr lang="zh-TW" altLang="en-US" dirty="0"/>
          </a:p>
        </p:txBody>
      </p:sp>
      <p:pic>
        <p:nvPicPr>
          <p:cNvPr id="34819" name="Picture 3"/>
          <p:cNvPicPr>
            <a:picLocks noGrp="1" noChangeAspect="1" noChangeArrowheads="1"/>
          </p:cNvPicPr>
          <p:nvPr>
            <p:ph idx="1"/>
          </p:nvPr>
        </p:nvPicPr>
        <p:blipFill>
          <a:blip r:embed="rId2" cstate="print"/>
          <a:srcRect b="66824"/>
          <a:stretch>
            <a:fillRect/>
          </a:stretch>
        </p:blipFill>
        <p:spPr bwMode="auto">
          <a:xfrm>
            <a:off x="323850" y="1363916"/>
            <a:ext cx="8496300" cy="1633036"/>
          </a:xfrm>
          <a:prstGeom prst="rect">
            <a:avLst/>
          </a:prstGeom>
          <a:noFill/>
          <a:ln w="9525">
            <a:noFill/>
            <a:miter lim="800000"/>
            <a:headEnd/>
            <a:tailEnd/>
          </a:ln>
        </p:spPr>
      </p:pic>
      <p:pic>
        <p:nvPicPr>
          <p:cNvPr id="7" name="Picture 3"/>
          <p:cNvPicPr>
            <a:picLocks noChangeAspect="1" noChangeArrowheads="1"/>
          </p:cNvPicPr>
          <p:nvPr/>
        </p:nvPicPr>
        <p:blipFill>
          <a:blip r:embed="rId2" cstate="print"/>
          <a:srcRect t="35109"/>
          <a:stretch>
            <a:fillRect/>
          </a:stretch>
        </p:blipFill>
        <p:spPr bwMode="auto">
          <a:xfrm>
            <a:off x="323528" y="3140968"/>
            <a:ext cx="8496300" cy="3194139"/>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8632C2C5-20A0-4062-ADB6-29D76B962CAE}" type="slidenum">
              <a:rPr lang="zh-TW" altLang="en-US" smtClean="0"/>
              <a:pPr/>
              <a:t>42</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3.8 </a:t>
            </a:r>
            <a:r>
              <a:rPr lang="zh-TW" altLang="en-US" dirty="0"/>
              <a:t>連續均勻分布</a:t>
            </a:r>
          </a:p>
        </p:txBody>
      </p:sp>
      <p:sp>
        <p:nvSpPr>
          <p:cNvPr id="3" name="內容版面配置區 2"/>
          <p:cNvSpPr>
            <a:spLocks noGrp="1"/>
          </p:cNvSpPr>
          <p:nvPr>
            <p:ph idx="1"/>
          </p:nvPr>
        </p:nvSpPr>
        <p:spPr/>
        <p:txBody>
          <a:bodyPr/>
          <a:lstStyle/>
          <a:p>
            <a:r>
              <a:rPr lang="zh-TW" altLang="en-US" b="1" dirty="0"/>
              <a:t>連續均勻分布 </a:t>
            </a:r>
            <a:r>
              <a:rPr lang="en-US" altLang="zh-TW" b="1" dirty="0"/>
              <a:t>(continuous</a:t>
            </a:r>
            <a:r>
              <a:rPr lang="zh-TW" altLang="en-US" b="1" dirty="0"/>
              <a:t> </a:t>
            </a:r>
            <a:r>
              <a:rPr lang="en-US" altLang="zh-TW" b="1" dirty="0"/>
              <a:t>uniform distribution)</a:t>
            </a:r>
            <a:r>
              <a:rPr lang="zh-TW" altLang="en-US" b="1" dirty="0"/>
              <a:t>。</a:t>
            </a:r>
            <a:r>
              <a:rPr lang="zh-TW" altLang="en-US" dirty="0"/>
              <a:t>此分布可用「平坦的」密度函數特性來描述，因而在一個封閉區間，如 </a:t>
            </a:r>
            <a:r>
              <a:rPr lang="en-US" altLang="zh-TW" dirty="0"/>
              <a:t>[</a:t>
            </a:r>
            <a:r>
              <a:rPr lang="en-US" altLang="zh-TW" i="1" dirty="0"/>
              <a:t>A</a:t>
            </a:r>
            <a:r>
              <a:rPr lang="en-US" altLang="zh-TW" dirty="0"/>
              <a:t>, </a:t>
            </a:r>
            <a:r>
              <a:rPr lang="en-US" altLang="zh-TW" i="1" dirty="0"/>
              <a:t>B</a:t>
            </a:r>
            <a:r>
              <a:rPr lang="en-US" altLang="zh-TW" dirty="0"/>
              <a:t>]</a:t>
            </a:r>
            <a:r>
              <a:rPr lang="zh-TW" altLang="en-US" dirty="0"/>
              <a:t> 內的機率是均勻的。</a:t>
            </a:r>
          </a:p>
        </p:txBody>
      </p:sp>
      <p:pic>
        <p:nvPicPr>
          <p:cNvPr id="4" name="Picture 2"/>
          <p:cNvPicPr>
            <a:picLocks noChangeAspect="1" noChangeArrowheads="1"/>
          </p:cNvPicPr>
          <p:nvPr/>
        </p:nvPicPr>
        <p:blipFill>
          <a:blip r:embed="rId2" cstate="print"/>
          <a:srcRect/>
          <a:stretch>
            <a:fillRect/>
          </a:stretch>
        </p:blipFill>
        <p:spPr bwMode="auto">
          <a:xfrm>
            <a:off x="539552" y="3356992"/>
            <a:ext cx="7992000" cy="2083533"/>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8632C2C5-20A0-4062-ADB6-29D76B962CAE}" type="slidenum">
              <a:rPr lang="zh-TW" altLang="en-US" smtClean="0"/>
              <a:pPr/>
              <a:t>43</a:t>
            </a:fld>
            <a:endParaRPr lang="zh-TW"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連續均勻分布</a:t>
            </a:r>
            <a:r>
              <a:rPr lang="en-US" altLang="zh-TW" dirty="0"/>
              <a:t>(</a:t>
            </a:r>
            <a:r>
              <a:rPr lang="zh-TW" altLang="en-US" dirty="0"/>
              <a:t>續</a:t>
            </a:r>
            <a:r>
              <a:rPr lang="en-US" altLang="zh-TW" dirty="0"/>
              <a:t>)</a:t>
            </a:r>
            <a:endParaRPr lang="zh-TW" altLang="en-US" dirty="0"/>
          </a:p>
        </p:txBody>
      </p:sp>
      <p:pic>
        <p:nvPicPr>
          <p:cNvPr id="55299" name="Picture 3"/>
          <p:cNvPicPr>
            <a:picLocks noGrp="1" noChangeAspect="1" noChangeArrowheads="1"/>
          </p:cNvPicPr>
          <p:nvPr>
            <p:ph idx="1"/>
          </p:nvPr>
        </p:nvPicPr>
        <p:blipFill>
          <a:blip r:embed="rId2" cstate="print"/>
          <a:srcRect/>
          <a:stretch>
            <a:fillRect/>
          </a:stretch>
        </p:blipFill>
        <p:spPr bwMode="auto">
          <a:xfrm>
            <a:off x="1475656" y="1556792"/>
            <a:ext cx="5876063" cy="3892169"/>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8632C2C5-20A0-4062-ADB6-29D76B962CAE}" type="slidenum">
              <a:rPr lang="zh-TW" altLang="en-US" smtClean="0"/>
              <a:pPr/>
              <a:t>44</a:t>
            </a:fld>
            <a:endParaRPr lang="zh-TW"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3.19</a:t>
            </a:r>
            <a:endParaRPr lang="zh-TW" altLang="en-US" dirty="0"/>
          </a:p>
        </p:txBody>
      </p:sp>
      <p:pic>
        <p:nvPicPr>
          <p:cNvPr id="56322" name="Picture 2"/>
          <p:cNvPicPr>
            <a:picLocks noGrp="1" noChangeAspect="1" noChangeArrowheads="1"/>
          </p:cNvPicPr>
          <p:nvPr>
            <p:ph idx="1"/>
          </p:nvPr>
        </p:nvPicPr>
        <p:blipFill>
          <a:blip r:embed="rId2" cstate="print"/>
          <a:srcRect b="58248"/>
          <a:stretch>
            <a:fillRect/>
          </a:stretch>
        </p:blipFill>
        <p:spPr bwMode="auto">
          <a:xfrm>
            <a:off x="323850" y="1424131"/>
            <a:ext cx="8496300" cy="2004869"/>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43488"/>
          <a:stretch>
            <a:fillRect/>
          </a:stretch>
        </p:blipFill>
        <p:spPr bwMode="auto">
          <a:xfrm>
            <a:off x="323528" y="3573016"/>
            <a:ext cx="8496300" cy="2713669"/>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8632C2C5-20A0-4062-ADB6-29D76B962CAE}" type="slidenum">
              <a:rPr lang="zh-TW" altLang="en-US" smtClean="0"/>
              <a:pPr/>
              <a:t>45</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連續均勻分布</a:t>
            </a:r>
            <a:r>
              <a:rPr lang="en-US" altLang="zh-TW" dirty="0"/>
              <a:t>(</a:t>
            </a:r>
            <a:r>
              <a:rPr lang="zh-TW" altLang="en-US" dirty="0"/>
              <a:t>續</a:t>
            </a:r>
            <a:r>
              <a:rPr lang="en-US" altLang="zh-TW" dirty="0"/>
              <a:t>)</a:t>
            </a:r>
            <a:endParaRPr lang="zh-TW" altLang="en-US" dirty="0"/>
          </a:p>
        </p:txBody>
      </p:sp>
      <p:pic>
        <p:nvPicPr>
          <p:cNvPr id="57346" name="Picture 2"/>
          <p:cNvPicPr>
            <a:picLocks noGrp="1" noChangeAspect="1" noChangeArrowheads="1"/>
          </p:cNvPicPr>
          <p:nvPr>
            <p:ph idx="1"/>
          </p:nvPr>
        </p:nvPicPr>
        <p:blipFill>
          <a:blip r:embed="rId2" cstate="print"/>
          <a:srcRect/>
          <a:stretch>
            <a:fillRect/>
          </a:stretch>
        </p:blipFill>
        <p:spPr bwMode="auto">
          <a:xfrm>
            <a:off x="611560" y="1556792"/>
            <a:ext cx="7992000" cy="1853382"/>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8632C2C5-20A0-4062-ADB6-29D76B962CAE}" type="slidenum">
              <a:rPr lang="zh-TW" altLang="en-US" smtClean="0"/>
              <a:pPr/>
              <a:t>46</a:t>
            </a:fld>
            <a:endParaRPr lang="zh-TW"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3.7</a:t>
            </a:r>
            <a:r>
              <a:rPr lang="zh-TW" altLang="en-US" dirty="0"/>
              <a:t> 常態分布</a:t>
            </a:r>
          </a:p>
        </p:txBody>
      </p:sp>
      <p:sp>
        <p:nvSpPr>
          <p:cNvPr id="3" name="內容版面配置區 2"/>
          <p:cNvSpPr>
            <a:spLocks noGrp="1"/>
          </p:cNvSpPr>
          <p:nvPr>
            <p:ph idx="1"/>
          </p:nvPr>
        </p:nvSpPr>
        <p:spPr/>
        <p:txBody>
          <a:bodyPr/>
          <a:lstStyle/>
          <a:p>
            <a:r>
              <a:rPr lang="zh-TW" altLang="en-US" dirty="0"/>
              <a:t>在整個統計學領域中最重要的連續機率分布是</a:t>
            </a:r>
            <a:r>
              <a:rPr lang="zh-TW" altLang="en-US" b="1" dirty="0"/>
              <a:t>常態分布 </a:t>
            </a:r>
            <a:r>
              <a:rPr lang="en-US" altLang="zh-TW" b="1" dirty="0"/>
              <a:t>(normal distribution)</a:t>
            </a:r>
            <a:r>
              <a:rPr lang="zh-TW" altLang="en-US" dirty="0"/>
              <a:t>。它的圖形稱為</a:t>
            </a:r>
            <a:r>
              <a:rPr lang="zh-TW" altLang="en-US" b="1" dirty="0"/>
              <a:t>常態曲線 </a:t>
            </a:r>
            <a:r>
              <a:rPr lang="en-US" altLang="zh-TW" b="1" dirty="0"/>
              <a:t>(normal curve)</a:t>
            </a:r>
            <a:r>
              <a:rPr lang="zh-TW" altLang="en-US" dirty="0"/>
              <a:t>，是如圖</a:t>
            </a:r>
            <a:r>
              <a:rPr lang="en-US" altLang="zh-TW" dirty="0"/>
              <a:t>3.3 </a:t>
            </a:r>
            <a:r>
              <a:rPr lang="zh-TW" altLang="en-US" dirty="0"/>
              <a:t>的鐘形曲線，大致描述了許多在大自然、工業和研究中出現的許多現象。</a:t>
            </a:r>
          </a:p>
        </p:txBody>
      </p:sp>
      <p:pic>
        <p:nvPicPr>
          <p:cNvPr id="4" name="Picture 2"/>
          <p:cNvPicPr>
            <a:picLocks noChangeAspect="1" noChangeArrowheads="1"/>
          </p:cNvPicPr>
          <p:nvPr/>
        </p:nvPicPr>
        <p:blipFill>
          <a:blip r:embed="rId2" cstate="print"/>
          <a:srcRect/>
          <a:stretch>
            <a:fillRect/>
          </a:stretch>
        </p:blipFill>
        <p:spPr bwMode="auto">
          <a:xfrm>
            <a:off x="2411760" y="3789040"/>
            <a:ext cx="4608512" cy="2891101"/>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8632C2C5-20A0-4062-ADB6-29D76B962CAE}" type="slidenum">
              <a:rPr lang="zh-TW" altLang="en-US" smtClean="0"/>
              <a:pPr/>
              <a:t>47</a:t>
            </a:fld>
            <a:endParaRPr lang="zh-TW"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p:txBody>
          <a:bodyPr/>
          <a:lstStyle/>
          <a:p>
            <a:r>
              <a:rPr lang="zh-TW" altLang="en-US" dirty="0"/>
              <a:t>一個具有圖</a:t>
            </a:r>
            <a:r>
              <a:rPr lang="en-US" altLang="zh-TW" dirty="0"/>
              <a:t>3.3 </a:t>
            </a:r>
            <a:r>
              <a:rPr lang="zh-TW" altLang="en-US" dirty="0"/>
              <a:t>鐘形分布的連續隨機變數 </a:t>
            </a:r>
            <a:r>
              <a:rPr lang="en-US" altLang="zh-TW" i="1" dirty="0"/>
              <a:t>X</a:t>
            </a:r>
            <a:r>
              <a:rPr lang="zh-TW" altLang="en-US" dirty="0"/>
              <a:t>，稱為</a:t>
            </a:r>
            <a:r>
              <a:rPr lang="zh-TW" altLang="en-US" b="1" dirty="0"/>
              <a:t>常態隨機變數 </a:t>
            </a:r>
            <a:r>
              <a:rPr lang="en-US" altLang="zh-TW" b="1" dirty="0"/>
              <a:t>(normal</a:t>
            </a:r>
            <a:r>
              <a:rPr lang="zh-TW" altLang="en-US" b="1" dirty="0"/>
              <a:t> </a:t>
            </a:r>
            <a:r>
              <a:rPr lang="en-US" altLang="zh-TW" b="1" dirty="0"/>
              <a:t>random variable)</a:t>
            </a:r>
            <a:r>
              <a:rPr lang="zh-TW" altLang="en-US" dirty="0"/>
              <a:t>。對於此常態變數之機率分布的數學方程式，與兩個參數 </a:t>
            </a:r>
            <a:r>
              <a:rPr lang="el-GR" altLang="zh-TW" i="1" dirty="0"/>
              <a:t>μ</a:t>
            </a:r>
            <a:r>
              <a:rPr lang="zh-TW" altLang="en-US" dirty="0"/>
              <a:t> 和 </a:t>
            </a:r>
            <a:r>
              <a:rPr lang="el-GR" altLang="zh-TW" i="1" dirty="0"/>
              <a:t>σ</a:t>
            </a:r>
            <a:r>
              <a:rPr lang="zh-TW" altLang="en-US" dirty="0"/>
              <a:t> 有關，即分別為它的平均數和標準差。因此，我們以 </a:t>
            </a:r>
            <a:r>
              <a:rPr lang="en-US" altLang="zh-TW" i="1" dirty="0"/>
              <a:t>n</a:t>
            </a:r>
            <a:r>
              <a:rPr lang="en-US" altLang="zh-TW" dirty="0"/>
              <a:t>(</a:t>
            </a:r>
            <a:r>
              <a:rPr lang="en-US" altLang="zh-TW" i="1" dirty="0"/>
              <a:t>x</a:t>
            </a:r>
            <a:r>
              <a:rPr lang="en-US" altLang="zh-TW" dirty="0"/>
              <a:t>; </a:t>
            </a:r>
            <a:r>
              <a:rPr lang="el-GR" altLang="zh-TW" i="1" dirty="0"/>
              <a:t>μ</a:t>
            </a:r>
            <a:r>
              <a:rPr lang="en-US" altLang="zh-TW" dirty="0"/>
              <a:t>, </a:t>
            </a:r>
            <a:r>
              <a:rPr lang="el-GR" altLang="zh-TW" i="1" dirty="0"/>
              <a:t>σ</a:t>
            </a:r>
            <a:r>
              <a:rPr lang="en-US" altLang="zh-TW" dirty="0"/>
              <a:t>)</a:t>
            </a:r>
            <a:r>
              <a:rPr lang="zh-TW" altLang="en-US" dirty="0"/>
              <a:t> 表示 </a:t>
            </a:r>
            <a:r>
              <a:rPr lang="en-US" altLang="zh-TW" i="1" dirty="0"/>
              <a:t>X </a:t>
            </a:r>
            <a:r>
              <a:rPr lang="zh-TW" altLang="en-US" dirty="0"/>
              <a:t>密度的值。</a:t>
            </a:r>
          </a:p>
        </p:txBody>
      </p:sp>
      <p:pic>
        <p:nvPicPr>
          <p:cNvPr id="6" name="Picture 2"/>
          <p:cNvPicPr>
            <a:picLocks noChangeAspect="1" noChangeArrowheads="1"/>
          </p:cNvPicPr>
          <p:nvPr/>
        </p:nvPicPr>
        <p:blipFill>
          <a:blip r:embed="rId2" cstate="print"/>
          <a:srcRect/>
          <a:stretch>
            <a:fillRect/>
          </a:stretch>
        </p:blipFill>
        <p:spPr bwMode="auto">
          <a:xfrm>
            <a:off x="612448" y="3861048"/>
            <a:ext cx="7992000" cy="2307442"/>
          </a:xfrm>
          <a:prstGeom prst="rect">
            <a:avLst/>
          </a:prstGeom>
          <a:noFill/>
          <a:ln w="9525">
            <a:noFill/>
            <a:miter lim="800000"/>
            <a:headEnd/>
            <a:tailEnd/>
          </a:ln>
          <a:effectLst/>
        </p:spPr>
      </p:pic>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8632C2C5-20A0-4062-ADB6-29D76B962CAE}" type="slidenum">
              <a:rPr lang="zh-TW" altLang="en-US" smtClean="0"/>
              <a:pPr/>
              <a:t>48</a:t>
            </a:fld>
            <a:endParaRPr lang="zh-TW"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pic>
        <p:nvPicPr>
          <p:cNvPr id="59395" name="Picture 3"/>
          <p:cNvPicPr>
            <a:picLocks noGrp="1" noChangeAspect="1" noChangeArrowheads="1"/>
          </p:cNvPicPr>
          <p:nvPr>
            <p:ph idx="1"/>
          </p:nvPr>
        </p:nvPicPr>
        <p:blipFill>
          <a:blip r:embed="rId2" cstate="print"/>
          <a:srcRect/>
          <a:stretch>
            <a:fillRect/>
          </a:stretch>
        </p:blipFill>
        <p:spPr bwMode="auto">
          <a:xfrm>
            <a:off x="1331640" y="1844824"/>
            <a:ext cx="5859395" cy="3560247"/>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8632C2C5-20A0-4062-ADB6-29D76B962CAE}" type="slidenum">
              <a:rPr lang="zh-TW" altLang="en-US" smtClean="0"/>
              <a:pPr/>
              <a:t>49</a:t>
            </a:fld>
            <a:endParaRPr lang="zh-TW"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98AD6B-F1B9-409B-BE64-544783117ED3}"/>
              </a:ext>
            </a:extLst>
          </p:cNvPr>
          <p:cNvSpPr>
            <a:spLocks noGrp="1"/>
          </p:cNvSpPr>
          <p:nvPr>
            <p:ph type="title"/>
          </p:nvPr>
        </p:nvSpPr>
        <p:spPr/>
        <p:txBody>
          <a:bodyPr/>
          <a:lstStyle/>
          <a:p>
            <a:endParaRPr lang="zh-TW" altLang="en-US" dirty="0"/>
          </a:p>
        </p:txBody>
      </p:sp>
      <p:pic>
        <p:nvPicPr>
          <p:cNvPr id="6" name="內容版面配置區 5">
            <a:extLst>
              <a:ext uri="{FF2B5EF4-FFF2-40B4-BE49-F238E27FC236}">
                <a16:creationId xmlns:a16="http://schemas.microsoft.com/office/drawing/2014/main" id="{29502781-4590-40D6-8341-F98421A17BA9}"/>
              </a:ext>
            </a:extLst>
          </p:cNvPr>
          <p:cNvPicPr>
            <a:picLocks noGrp="1" noChangeAspect="1"/>
          </p:cNvPicPr>
          <p:nvPr>
            <p:ph idx="1"/>
          </p:nvPr>
        </p:nvPicPr>
        <p:blipFill>
          <a:blip r:embed="rId2"/>
          <a:stretch>
            <a:fillRect/>
          </a:stretch>
        </p:blipFill>
        <p:spPr>
          <a:xfrm>
            <a:off x="399748" y="2924944"/>
            <a:ext cx="8344166" cy="1800199"/>
          </a:xfrm>
          <a:prstGeom prst="rect">
            <a:avLst/>
          </a:prstGeom>
        </p:spPr>
      </p:pic>
      <p:sp>
        <p:nvSpPr>
          <p:cNvPr id="4" name="日期版面配置區 3">
            <a:extLst>
              <a:ext uri="{FF2B5EF4-FFF2-40B4-BE49-F238E27FC236}">
                <a16:creationId xmlns:a16="http://schemas.microsoft.com/office/drawing/2014/main" id="{65A8C901-DCC2-4D9E-8A6E-C3EA6CCD4550}"/>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5DE126B4-3D55-4934-83DF-8C01A8354475}"/>
              </a:ext>
            </a:extLst>
          </p:cNvPr>
          <p:cNvSpPr>
            <a:spLocks noGrp="1"/>
          </p:cNvSpPr>
          <p:nvPr>
            <p:ph type="sldNum" sz="quarter" idx="12"/>
          </p:nvPr>
        </p:nvSpPr>
        <p:spPr/>
        <p:txBody>
          <a:bodyPr/>
          <a:lstStyle/>
          <a:p>
            <a:fld id="{8632C2C5-20A0-4062-ADB6-29D76B962CAE}" type="slidenum">
              <a:rPr lang="zh-TW" altLang="en-US" smtClean="0"/>
              <a:pPr/>
              <a:t>5</a:t>
            </a:fld>
            <a:endParaRPr lang="zh-TW" altLang="en-US"/>
          </a:p>
        </p:txBody>
      </p:sp>
    </p:spTree>
    <p:extLst>
      <p:ext uri="{BB962C8B-B14F-4D97-AF65-F5344CB8AC3E}">
        <p14:creationId xmlns:p14="http://schemas.microsoft.com/office/powerpoint/2010/main" val="9638796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pic>
        <p:nvPicPr>
          <p:cNvPr id="60418" name="Picture 2"/>
          <p:cNvPicPr>
            <a:picLocks noGrp="1" noChangeAspect="1" noChangeArrowheads="1"/>
          </p:cNvPicPr>
          <p:nvPr>
            <p:ph idx="1"/>
          </p:nvPr>
        </p:nvPicPr>
        <p:blipFill>
          <a:blip r:embed="rId2" cstate="print"/>
          <a:srcRect/>
          <a:stretch>
            <a:fillRect/>
          </a:stretch>
        </p:blipFill>
        <p:spPr bwMode="auto">
          <a:xfrm>
            <a:off x="1619672" y="1772816"/>
            <a:ext cx="5803999" cy="3672090"/>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8632C2C5-20A0-4062-ADB6-29D76B962CAE}" type="slidenum">
              <a:rPr lang="zh-TW" altLang="en-US" smtClean="0"/>
              <a:pPr/>
              <a:t>50</a:t>
            </a:fld>
            <a:endParaRPr lang="zh-TW"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pic>
        <p:nvPicPr>
          <p:cNvPr id="61442" name="Picture 2"/>
          <p:cNvPicPr>
            <a:picLocks noGrp="1" noChangeAspect="1" noChangeArrowheads="1"/>
          </p:cNvPicPr>
          <p:nvPr>
            <p:ph idx="1"/>
          </p:nvPr>
        </p:nvPicPr>
        <p:blipFill>
          <a:blip r:embed="rId2" cstate="print"/>
          <a:srcRect/>
          <a:stretch>
            <a:fillRect/>
          </a:stretch>
        </p:blipFill>
        <p:spPr bwMode="auto">
          <a:xfrm>
            <a:off x="1547664" y="1700808"/>
            <a:ext cx="5882232" cy="3744416"/>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8632C2C5-20A0-4062-ADB6-29D76B962CAE}" type="slidenum">
              <a:rPr lang="zh-TW" altLang="en-US" smtClean="0"/>
              <a:pPr/>
              <a:t>51</a:t>
            </a:fld>
            <a:endParaRPr lang="zh-TW"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根據對於圖</a:t>
            </a:r>
            <a:r>
              <a:rPr lang="en-US" altLang="zh-TW" dirty="0"/>
              <a:t>3.3 </a:t>
            </a:r>
            <a:r>
              <a:rPr lang="zh-TW" altLang="en-US" dirty="0"/>
              <a:t>至圖</a:t>
            </a:r>
            <a:r>
              <a:rPr lang="en-US" altLang="zh-TW" dirty="0"/>
              <a:t>3.6 </a:t>
            </a:r>
            <a:r>
              <a:rPr lang="zh-TW" altLang="en-US" dirty="0"/>
              <a:t>的的審視和對於            的一階導數和二階導數的檢視，我們列出常態曲線的以下性質：</a:t>
            </a:r>
          </a:p>
          <a:p>
            <a:pPr marL="971550" lvl="1" indent="-514350">
              <a:buFont typeface="+mj-lt"/>
              <a:buAutoNum type="arabicPeriod"/>
            </a:pPr>
            <a:r>
              <a:rPr lang="zh-TW" altLang="en-US" dirty="0"/>
              <a:t>眾數 </a:t>
            </a:r>
            <a:r>
              <a:rPr lang="en-US" altLang="zh-TW" dirty="0"/>
              <a:t>(</a:t>
            </a:r>
            <a:r>
              <a:rPr lang="zh-TW" altLang="en-US" dirty="0"/>
              <a:t>在橫軸上有曲線最大值的點</a:t>
            </a:r>
            <a:r>
              <a:rPr lang="en-US" altLang="zh-TW" dirty="0"/>
              <a:t>) </a:t>
            </a:r>
            <a:r>
              <a:rPr lang="zh-TW" altLang="en-US" dirty="0"/>
              <a:t>出現在         。</a:t>
            </a:r>
            <a:endParaRPr lang="en-US" altLang="zh-TW" dirty="0"/>
          </a:p>
          <a:p>
            <a:pPr marL="971550" lvl="1" indent="-514350">
              <a:buFont typeface="+mj-lt"/>
              <a:buAutoNum type="arabicPeriod"/>
            </a:pPr>
            <a:r>
              <a:rPr lang="zh-TW" altLang="en-US" dirty="0"/>
              <a:t>曲線對稱於通過平均數 </a:t>
            </a:r>
            <a:r>
              <a:rPr lang="el-GR" altLang="zh-TW" i="1" dirty="0"/>
              <a:t>μ</a:t>
            </a:r>
            <a:r>
              <a:rPr lang="zh-TW" altLang="en-US" dirty="0"/>
              <a:t> 的縱軸。</a:t>
            </a:r>
            <a:endParaRPr lang="en-US" altLang="zh-TW" dirty="0"/>
          </a:p>
          <a:p>
            <a:pPr marL="971550" lvl="1" indent="-514350">
              <a:buFont typeface="+mj-lt"/>
              <a:buAutoNum type="arabicPeriod"/>
            </a:pPr>
            <a:r>
              <a:rPr lang="zh-TW" altLang="en-US" dirty="0"/>
              <a:t>曲線具有位在               處的反曲點； 如果</a:t>
            </a:r>
            <a:br>
              <a:rPr lang="en-US" altLang="zh-TW" dirty="0"/>
            </a:br>
            <a:r>
              <a:rPr lang="zh-TW" altLang="en-US" dirty="0"/>
              <a:t>                          ，則它彎曲向下，否則彎曲向上。</a:t>
            </a:r>
            <a:endParaRPr lang="en-US" altLang="zh-TW" dirty="0"/>
          </a:p>
          <a:p>
            <a:pPr marL="971550" lvl="1" indent="-514350">
              <a:buFont typeface="+mj-lt"/>
              <a:buAutoNum type="arabicPeriod"/>
            </a:pPr>
            <a:r>
              <a:rPr lang="zh-TW" altLang="en-US" dirty="0"/>
              <a:t>當我們開始以任一方向離開平均數時，常態曲線逐漸靠近橫軸。</a:t>
            </a:r>
            <a:endParaRPr lang="en-US" altLang="zh-TW" dirty="0"/>
          </a:p>
          <a:p>
            <a:pPr marL="971550" lvl="1" indent="-514350">
              <a:buFont typeface="+mj-lt"/>
              <a:buAutoNum type="arabicPeriod"/>
            </a:pPr>
            <a:r>
              <a:rPr lang="zh-TW" altLang="en-US" dirty="0"/>
              <a:t>曲線之下及橫軸之上的總面積等於 </a:t>
            </a:r>
            <a:r>
              <a:rPr lang="en-US" altLang="zh-TW" dirty="0"/>
              <a:t>1</a:t>
            </a:r>
            <a:r>
              <a:rPr lang="zh-TW" altLang="en-US" dirty="0"/>
              <a:t>。</a:t>
            </a:r>
          </a:p>
        </p:txBody>
      </p:sp>
      <p:graphicFrame>
        <p:nvGraphicFramePr>
          <p:cNvPr id="4" name="物件 3"/>
          <p:cNvGraphicFramePr>
            <a:graphicFrameLocks noChangeAspect="1"/>
          </p:cNvGraphicFramePr>
          <p:nvPr/>
        </p:nvGraphicFramePr>
        <p:xfrm>
          <a:off x="7308304" y="1412776"/>
          <a:ext cx="1244600" cy="342900"/>
        </p:xfrm>
        <a:graphic>
          <a:graphicData uri="http://schemas.openxmlformats.org/presentationml/2006/ole">
            <mc:AlternateContent xmlns:mc="http://schemas.openxmlformats.org/markup-compatibility/2006">
              <mc:Choice xmlns:v="urn:schemas-microsoft-com:vml" Requires="v">
                <p:oleObj spid="_x0000_s9218" name="方程式" r:id="rId3" imgW="1244520" imgH="342720" progId="Equation.3">
                  <p:embed/>
                </p:oleObj>
              </mc:Choice>
              <mc:Fallback>
                <p:oleObj name="方程式" r:id="rId3" imgW="1244520" imgH="34272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8304" y="1412776"/>
                        <a:ext cx="12446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7905948" y="2924944"/>
          <a:ext cx="698500" cy="254000"/>
        </p:xfrm>
        <a:graphic>
          <a:graphicData uri="http://schemas.openxmlformats.org/presentationml/2006/ole">
            <mc:AlternateContent xmlns:mc="http://schemas.openxmlformats.org/markup-compatibility/2006">
              <mc:Choice xmlns:v="urn:schemas-microsoft-com:vml" Requires="v">
                <p:oleObj spid="_x0000_s9219" name="方程式" r:id="rId5" imgW="698400" imgH="253800" progId="Equation.3">
                  <p:embed/>
                </p:oleObj>
              </mc:Choice>
              <mc:Fallback>
                <p:oleObj name="方程式" r:id="rId5" imgW="698400" imgH="25380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05948" y="2924944"/>
                        <a:ext cx="698500" cy="25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468" name="Object 4"/>
          <p:cNvGraphicFramePr>
            <a:graphicFrameLocks noChangeAspect="1"/>
          </p:cNvGraphicFramePr>
          <p:nvPr/>
        </p:nvGraphicFramePr>
        <p:xfrm>
          <a:off x="3635896" y="3916288"/>
          <a:ext cx="1181100" cy="304800"/>
        </p:xfrm>
        <a:graphic>
          <a:graphicData uri="http://schemas.openxmlformats.org/presentationml/2006/ole">
            <mc:AlternateContent xmlns:mc="http://schemas.openxmlformats.org/markup-compatibility/2006">
              <mc:Choice xmlns:v="urn:schemas-microsoft-com:vml" Requires="v">
                <p:oleObj spid="_x0000_s9220" name="方程式" r:id="rId7" imgW="1180800" imgH="304560" progId="Equation.3">
                  <p:embed/>
                </p:oleObj>
              </mc:Choice>
              <mc:Fallback>
                <p:oleObj name="方程式" r:id="rId7" imgW="1180800" imgH="304560" progId="Equation.3">
                  <p:embed/>
                  <p:pic>
                    <p:nvPicPr>
                      <p:cNvPr id="62468"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5896" y="3916288"/>
                        <a:ext cx="1181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物件 6"/>
          <p:cNvGraphicFramePr>
            <a:graphicFrameLocks noChangeAspect="1"/>
          </p:cNvGraphicFramePr>
          <p:nvPr/>
        </p:nvGraphicFramePr>
        <p:xfrm>
          <a:off x="1447304" y="4293096"/>
          <a:ext cx="2260600" cy="330200"/>
        </p:xfrm>
        <a:graphic>
          <a:graphicData uri="http://schemas.openxmlformats.org/presentationml/2006/ole">
            <mc:AlternateContent xmlns:mc="http://schemas.openxmlformats.org/markup-compatibility/2006">
              <mc:Choice xmlns:v="urn:schemas-microsoft-com:vml" Requires="v">
                <p:oleObj spid="_x0000_s9221" name="方程式" r:id="rId9" imgW="2260440" imgH="330120" progId="Equation.3">
                  <p:embed/>
                </p:oleObj>
              </mc:Choice>
              <mc:Fallback>
                <p:oleObj name="方程式" r:id="rId9" imgW="2260440" imgH="330120" progId="Equation.3">
                  <p:embed/>
                  <p:pic>
                    <p:nvPicPr>
                      <p:cNvPr id="7" name="物件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47304" y="4293096"/>
                        <a:ext cx="22606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8632C2C5-20A0-4062-ADB6-29D76B962CAE}" type="slidenum">
              <a:rPr lang="zh-TW" altLang="en-US" smtClean="0"/>
              <a:pPr/>
              <a:t>52</a:t>
            </a:fld>
            <a:endParaRPr lang="zh-TW"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pic>
        <p:nvPicPr>
          <p:cNvPr id="63490" name="Picture 2"/>
          <p:cNvPicPr>
            <a:picLocks noGrp="1" noChangeAspect="1" noChangeArrowheads="1"/>
          </p:cNvPicPr>
          <p:nvPr>
            <p:ph idx="1"/>
          </p:nvPr>
        </p:nvPicPr>
        <p:blipFill>
          <a:blip r:embed="rId2" cstate="print"/>
          <a:srcRect/>
          <a:stretch>
            <a:fillRect/>
          </a:stretch>
        </p:blipFill>
        <p:spPr bwMode="auto">
          <a:xfrm>
            <a:off x="611560" y="1556792"/>
            <a:ext cx="7992000" cy="1022455"/>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8632C2C5-20A0-4062-ADB6-29D76B962CAE}" type="slidenum">
              <a:rPr lang="zh-TW" altLang="en-US" smtClean="0"/>
              <a:pPr/>
              <a:t>53</a:t>
            </a:fld>
            <a:endParaRPr lang="zh-TW"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3.8</a:t>
            </a:r>
            <a:r>
              <a:rPr lang="zh-TW" altLang="en-US" dirty="0"/>
              <a:t> 常態曲線下的面積</a:t>
            </a:r>
          </a:p>
        </p:txBody>
      </p:sp>
      <p:sp>
        <p:nvSpPr>
          <p:cNvPr id="3" name="內容版面配置區 2"/>
          <p:cNvSpPr>
            <a:spLocks noGrp="1"/>
          </p:cNvSpPr>
          <p:nvPr>
            <p:ph idx="1"/>
          </p:nvPr>
        </p:nvSpPr>
        <p:spPr/>
        <p:txBody>
          <a:bodyPr/>
          <a:lstStyle/>
          <a:p>
            <a:r>
              <a:rPr lang="zh-TW" altLang="en-US" dirty="0"/>
              <a:t> </a:t>
            </a:r>
            <a:br>
              <a:rPr lang="en-US" altLang="zh-TW" dirty="0"/>
            </a:br>
            <a:br>
              <a:rPr lang="en-US" altLang="zh-TW" dirty="0"/>
            </a:br>
            <a:r>
              <a:rPr lang="zh-TW" altLang="en-US" dirty="0"/>
              <a:t>以陰影區的面積來表示。</a:t>
            </a:r>
          </a:p>
        </p:txBody>
      </p:sp>
      <p:graphicFrame>
        <p:nvGraphicFramePr>
          <p:cNvPr id="4" name="物件 3"/>
          <p:cNvGraphicFramePr>
            <a:graphicFrameLocks noChangeAspect="1"/>
          </p:cNvGraphicFramePr>
          <p:nvPr/>
        </p:nvGraphicFramePr>
        <p:xfrm>
          <a:off x="827584" y="1268760"/>
          <a:ext cx="6819900" cy="736600"/>
        </p:xfrm>
        <a:graphic>
          <a:graphicData uri="http://schemas.openxmlformats.org/presentationml/2006/ole">
            <mc:AlternateContent xmlns:mc="http://schemas.openxmlformats.org/markup-compatibility/2006">
              <mc:Choice xmlns:v="urn:schemas-microsoft-com:vml" Requires="v">
                <p:oleObj spid="_x0000_s10242" name="方程式" r:id="rId3" imgW="6819840" imgH="736560" progId="Equation.3">
                  <p:embed/>
                </p:oleObj>
              </mc:Choice>
              <mc:Fallback>
                <p:oleObj name="方程式" r:id="rId3" imgW="6819840" imgH="7365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1268760"/>
                        <a:ext cx="68199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2"/>
          <p:cNvPicPr>
            <a:picLocks noChangeAspect="1" noChangeArrowheads="1"/>
          </p:cNvPicPr>
          <p:nvPr/>
        </p:nvPicPr>
        <p:blipFill>
          <a:blip r:embed="rId5" cstate="print"/>
          <a:srcRect/>
          <a:stretch>
            <a:fillRect/>
          </a:stretch>
        </p:blipFill>
        <p:spPr bwMode="auto">
          <a:xfrm>
            <a:off x="1835696" y="3151886"/>
            <a:ext cx="5504400" cy="3085426"/>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8632C2C5-20A0-4062-ADB6-29D76B962CAE}" type="slidenum">
              <a:rPr lang="zh-TW" altLang="en-US" smtClean="0"/>
              <a:pPr/>
              <a:t>54</a:t>
            </a:fld>
            <a:endParaRPr lang="zh-TW"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常態曲線下的面積</a:t>
            </a:r>
            <a:r>
              <a:rPr lang="en-US" altLang="zh-TW" dirty="0"/>
              <a:t>(</a:t>
            </a:r>
            <a:r>
              <a:rPr lang="zh-TW" altLang="en-US" dirty="0"/>
              <a:t>續</a:t>
            </a:r>
            <a:r>
              <a:rPr lang="en-US" altLang="zh-TW" dirty="0"/>
              <a:t>)</a:t>
            </a:r>
            <a:endParaRPr lang="zh-TW" altLang="en-US" dirty="0"/>
          </a:p>
        </p:txBody>
      </p:sp>
      <p:pic>
        <p:nvPicPr>
          <p:cNvPr id="65539" name="Picture 3"/>
          <p:cNvPicPr>
            <a:picLocks noGrp="1" noChangeAspect="1" noChangeArrowheads="1"/>
          </p:cNvPicPr>
          <p:nvPr>
            <p:ph idx="1"/>
          </p:nvPr>
        </p:nvPicPr>
        <p:blipFill>
          <a:blip r:embed="rId2" cstate="print"/>
          <a:srcRect/>
          <a:stretch>
            <a:fillRect/>
          </a:stretch>
        </p:blipFill>
        <p:spPr bwMode="auto">
          <a:xfrm>
            <a:off x="1835696" y="1988840"/>
            <a:ext cx="5504400" cy="3154748"/>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8632C2C5-20A0-4062-ADB6-29D76B962CAE}" type="slidenum">
              <a:rPr lang="zh-TW" altLang="en-US" smtClean="0"/>
              <a:pPr/>
              <a:t>55</a:t>
            </a:fld>
            <a:endParaRPr lang="zh-TW"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常態曲線下的面積</a:t>
            </a:r>
            <a:r>
              <a:rPr lang="en-US" altLang="zh-TW" dirty="0"/>
              <a:t>(</a:t>
            </a:r>
            <a:r>
              <a:rPr lang="zh-TW" altLang="en-US" dirty="0"/>
              <a:t>續</a:t>
            </a:r>
            <a:r>
              <a:rPr lang="en-US" altLang="zh-TW" dirty="0"/>
              <a:t>)</a:t>
            </a:r>
            <a:endParaRPr lang="zh-TW" altLang="en-US" dirty="0"/>
          </a:p>
        </p:txBody>
      </p:sp>
      <p:pic>
        <p:nvPicPr>
          <p:cNvPr id="66562" name="Picture 2"/>
          <p:cNvPicPr>
            <a:picLocks noGrp="1" noChangeAspect="1" noChangeArrowheads="1"/>
          </p:cNvPicPr>
          <p:nvPr>
            <p:ph idx="1"/>
          </p:nvPr>
        </p:nvPicPr>
        <p:blipFill>
          <a:blip r:embed="rId2" cstate="print"/>
          <a:srcRect/>
          <a:stretch>
            <a:fillRect/>
          </a:stretch>
        </p:blipFill>
        <p:spPr bwMode="auto">
          <a:xfrm>
            <a:off x="539552" y="1268760"/>
            <a:ext cx="7992000" cy="1528166"/>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1619672" y="2852936"/>
            <a:ext cx="5864440" cy="3746423"/>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8632C2C5-20A0-4062-ADB6-29D76B962CAE}" type="slidenum">
              <a:rPr lang="zh-TW" altLang="en-US" smtClean="0"/>
              <a:pPr/>
              <a:t>56</a:t>
            </a:fld>
            <a:endParaRPr lang="zh-TW"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3.20</a:t>
            </a:r>
            <a:endParaRPr lang="zh-TW" altLang="en-US" dirty="0"/>
          </a:p>
        </p:txBody>
      </p:sp>
      <p:pic>
        <p:nvPicPr>
          <p:cNvPr id="67587" name="Picture 3"/>
          <p:cNvPicPr>
            <a:picLocks noGrp="1" noChangeAspect="1" noChangeArrowheads="1"/>
          </p:cNvPicPr>
          <p:nvPr>
            <p:ph idx="1"/>
          </p:nvPr>
        </p:nvPicPr>
        <p:blipFill>
          <a:blip r:embed="rId2" cstate="print"/>
          <a:srcRect/>
          <a:stretch>
            <a:fillRect/>
          </a:stretch>
        </p:blipFill>
        <p:spPr bwMode="auto">
          <a:xfrm>
            <a:off x="323850" y="1412776"/>
            <a:ext cx="8496300" cy="1237009"/>
          </a:xfrm>
          <a:prstGeom prst="rect">
            <a:avLst/>
          </a:prstGeom>
          <a:noFill/>
          <a:ln w="9525">
            <a:noFill/>
            <a:miter lim="800000"/>
            <a:headEnd/>
            <a:tailEnd/>
          </a:ln>
        </p:spPr>
      </p:pic>
      <p:pic>
        <p:nvPicPr>
          <p:cNvPr id="7" name="Picture 2"/>
          <p:cNvPicPr>
            <a:picLocks noChangeAspect="1" noChangeArrowheads="1"/>
          </p:cNvPicPr>
          <p:nvPr/>
        </p:nvPicPr>
        <p:blipFill>
          <a:blip r:embed="rId3" cstate="print"/>
          <a:srcRect b="89025"/>
          <a:stretch>
            <a:fillRect/>
          </a:stretch>
        </p:blipFill>
        <p:spPr bwMode="auto">
          <a:xfrm>
            <a:off x="323850" y="2659607"/>
            <a:ext cx="8496300" cy="337345"/>
          </a:xfrm>
          <a:prstGeom prst="rect">
            <a:avLst/>
          </a:prstGeom>
          <a:noFill/>
          <a:ln w="9525">
            <a:noFill/>
            <a:miter lim="800000"/>
            <a:headEnd/>
            <a:tailEnd/>
          </a:ln>
          <a:effectLst/>
        </p:spPr>
      </p:pic>
      <p:pic>
        <p:nvPicPr>
          <p:cNvPr id="8" name="Picture 2"/>
          <p:cNvPicPr>
            <a:picLocks noChangeAspect="1" noChangeArrowheads="1"/>
          </p:cNvPicPr>
          <p:nvPr/>
        </p:nvPicPr>
        <p:blipFill>
          <a:blip r:embed="rId3" cstate="print"/>
          <a:srcRect t="16399"/>
          <a:stretch>
            <a:fillRect/>
          </a:stretch>
        </p:blipFill>
        <p:spPr bwMode="auto">
          <a:xfrm>
            <a:off x="323528" y="3212976"/>
            <a:ext cx="8496300" cy="2569593"/>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8632C2C5-20A0-4062-ADB6-29D76B962CAE}" type="slidenum">
              <a:rPr lang="zh-TW" altLang="en-US" smtClean="0"/>
              <a:pPr/>
              <a:t>57</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3.20(</a:t>
            </a:r>
            <a:r>
              <a:rPr lang="zh-TW" altLang="en-US" dirty="0"/>
              <a:t>續</a:t>
            </a:r>
            <a:r>
              <a:rPr lang="en-US" altLang="zh-TW" dirty="0"/>
              <a:t>)</a:t>
            </a:r>
            <a:endParaRPr lang="zh-TW" altLang="en-US" dirty="0"/>
          </a:p>
        </p:txBody>
      </p:sp>
      <p:pic>
        <p:nvPicPr>
          <p:cNvPr id="68611" name="Picture 3"/>
          <p:cNvPicPr>
            <a:picLocks noGrp="1" noChangeAspect="1" noChangeArrowheads="1"/>
          </p:cNvPicPr>
          <p:nvPr>
            <p:ph idx="1"/>
          </p:nvPr>
        </p:nvPicPr>
        <p:blipFill>
          <a:blip r:embed="rId2" cstate="print"/>
          <a:srcRect/>
          <a:stretch>
            <a:fillRect/>
          </a:stretch>
        </p:blipFill>
        <p:spPr bwMode="auto">
          <a:xfrm>
            <a:off x="1835696" y="1988840"/>
            <a:ext cx="5504400" cy="3936132"/>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8632C2C5-20A0-4062-ADB6-29D76B962CAE}" type="slidenum">
              <a:rPr lang="zh-TW" altLang="en-US" smtClean="0"/>
              <a:pPr/>
              <a:t>58</a:t>
            </a:fld>
            <a:endParaRPr lang="zh-TW"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3.21</a:t>
            </a:r>
            <a:endParaRPr lang="zh-TW" altLang="en-US" dirty="0"/>
          </a:p>
        </p:txBody>
      </p:sp>
      <p:pic>
        <p:nvPicPr>
          <p:cNvPr id="69634" name="Picture 2"/>
          <p:cNvPicPr>
            <a:picLocks noGrp="1" noChangeAspect="1" noChangeArrowheads="1"/>
          </p:cNvPicPr>
          <p:nvPr>
            <p:ph idx="1"/>
          </p:nvPr>
        </p:nvPicPr>
        <p:blipFill>
          <a:blip r:embed="rId2" cstate="print"/>
          <a:srcRect b="62993"/>
          <a:stretch>
            <a:fillRect/>
          </a:stretch>
        </p:blipFill>
        <p:spPr bwMode="auto">
          <a:xfrm>
            <a:off x="323850" y="1389436"/>
            <a:ext cx="8496300" cy="1607516"/>
          </a:xfrm>
          <a:prstGeom prst="rect">
            <a:avLst/>
          </a:prstGeom>
          <a:noFill/>
          <a:ln w="9525">
            <a:noFill/>
            <a:miter lim="800000"/>
            <a:headEnd/>
            <a:tailEnd/>
          </a:ln>
        </p:spPr>
      </p:pic>
      <p:pic>
        <p:nvPicPr>
          <p:cNvPr id="6" name="Picture 2"/>
          <p:cNvPicPr>
            <a:picLocks noChangeAspect="1" noChangeArrowheads="1"/>
          </p:cNvPicPr>
          <p:nvPr/>
        </p:nvPicPr>
        <p:blipFill>
          <a:blip r:embed="rId2" cstate="print"/>
          <a:srcRect t="39785"/>
          <a:stretch>
            <a:fillRect/>
          </a:stretch>
        </p:blipFill>
        <p:spPr bwMode="auto">
          <a:xfrm>
            <a:off x="323528" y="3068960"/>
            <a:ext cx="8496300" cy="2615628"/>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8632C2C5-20A0-4062-ADB6-29D76B962CAE}" type="slidenum">
              <a:rPr lang="zh-TW" altLang="en-US" smtClean="0"/>
              <a:pPr/>
              <a:t>59</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二項分布</a:t>
            </a:r>
            <a:r>
              <a:rPr lang="en-US" altLang="zh-TW" dirty="0"/>
              <a:t>(</a:t>
            </a:r>
            <a:r>
              <a:rPr lang="zh-TW" altLang="en-US" dirty="0"/>
              <a:t>續</a:t>
            </a:r>
            <a:r>
              <a:rPr lang="en-US" altLang="zh-TW" dirty="0"/>
              <a:t>)</a:t>
            </a:r>
            <a:endParaRPr lang="zh-TW" altLang="en-US" dirty="0"/>
          </a:p>
        </p:txBody>
      </p:sp>
      <p:pic>
        <p:nvPicPr>
          <p:cNvPr id="2050" name="Picture 2"/>
          <p:cNvPicPr>
            <a:picLocks noGrp="1" noChangeAspect="1" noChangeArrowheads="1"/>
          </p:cNvPicPr>
          <p:nvPr>
            <p:ph idx="1"/>
          </p:nvPr>
        </p:nvPicPr>
        <p:blipFill>
          <a:blip r:embed="rId2" cstate="print"/>
          <a:srcRect/>
          <a:stretch>
            <a:fillRect/>
          </a:stretch>
        </p:blipFill>
        <p:spPr bwMode="auto">
          <a:xfrm>
            <a:off x="323850" y="1397567"/>
            <a:ext cx="8496300" cy="4855029"/>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8632C2C5-20A0-4062-ADB6-29D76B962CAE}" type="slidenum">
              <a:rPr lang="zh-TW" altLang="en-US" smtClean="0"/>
              <a:pPr/>
              <a:t>6</a:t>
            </a:fld>
            <a:endParaRPr lang="zh-TW"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3.21(</a:t>
            </a:r>
            <a:r>
              <a:rPr lang="zh-TW" altLang="en-US" dirty="0"/>
              <a:t>續</a:t>
            </a:r>
            <a:r>
              <a:rPr lang="en-US" altLang="zh-TW" dirty="0"/>
              <a:t>)</a:t>
            </a:r>
            <a:endParaRPr lang="zh-TW" altLang="en-US" dirty="0"/>
          </a:p>
        </p:txBody>
      </p:sp>
      <p:pic>
        <p:nvPicPr>
          <p:cNvPr id="70658" name="Picture 2"/>
          <p:cNvPicPr>
            <a:picLocks noGrp="1" noChangeAspect="1" noChangeArrowheads="1"/>
          </p:cNvPicPr>
          <p:nvPr>
            <p:ph idx="1"/>
          </p:nvPr>
        </p:nvPicPr>
        <p:blipFill>
          <a:blip r:embed="rId2" cstate="print"/>
          <a:srcRect/>
          <a:stretch>
            <a:fillRect/>
          </a:stretch>
        </p:blipFill>
        <p:spPr bwMode="auto">
          <a:xfrm>
            <a:off x="899592" y="1844824"/>
            <a:ext cx="6876252" cy="3672408"/>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8632C2C5-20A0-4062-ADB6-29D76B962CAE}" type="slidenum">
              <a:rPr lang="zh-TW" altLang="en-US" smtClean="0"/>
              <a:pPr/>
              <a:t>60</a:t>
            </a:fld>
            <a:endParaRPr lang="zh-TW"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3.22</a:t>
            </a:r>
            <a:endParaRPr lang="zh-TW" altLang="en-US" dirty="0"/>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8632C2C5-20A0-4062-ADB6-29D76B962CAE}" type="slidenum">
              <a:rPr lang="zh-TW" altLang="en-US" smtClean="0"/>
              <a:pPr/>
              <a:t>61</a:t>
            </a:fld>
            <a:endParaRPr lang="zh-TW" altLang="en-US"/>
          </a:p>
        </p:txBody>
      </p:sp>
      <p:pic>
        <p:nvPicPr>
          <p:cNvPr id="125954" name="Picture 2"/>
          <p:cNvPicPr>
            <a:picLocks noGrp="1" noChangeAspect="1" noChangeArrowheads="1"/>
          </p:cNvPicPr>
          <p:nvPr>
            <p:ph idx="1"/>
          </p:nvPr>
        </p:nvPicPr>
        <p:blipFill>
          <a:blip r:embed="rId2" cstate="print"/>
          <a:srcRect/>
          <a:stretch>
            <a:fillRect/>
          </a:stretch>
        </p:blipFill>
        <p:spPr bwMode="auto">
          <a:xfrm>
            <a:off x="683568" y="1268760"/>
            <a:ext cx="7776210" cy="1149096"/>
          </a:xfrm>
          <a:prstGeom prst="rect">
            <a:avLst/>
          </a:prstGeom>
          <a:noFill/>
          <a:ln w="9525">
            <a:noFill/>
            <a:miter lim="800000"/>
            <a:headEnd/>
            <a:tailEnd/>
          </a:ln>
        </p:spPr>
      </p:pic>
      <p:pic>
        <p:nvPicPr>
          <p:cNvPr id="7" name="Picture 2"/>
          <p:cNvPicPr>
            <a:picLocks noChangeAspect="1" noChangeArrowheads="1"/>
          </p:cNvPicPr>
          <p:nvPr/>
        </p:nvPicPr>
        <p:blipFill>
          <a:blip r:embed="rId3" cstate="print"/>
          <a:srcRect/>
          <a:stretch>
            <a:fillRect/>
          </a:stretch>
        </p:blipFill>
        <p:spPr bwMode="auto">
          <a:xfrm>
            <a:off x="683569" y="2492896"/>
            <a:ext cx="7682103" cy="3244215"/>
          </a:xfrm>
          <a:prstGeom prst="rect">
            <a:avLst/>
          </a:prstGeom>
          <a:noFill/>
          <a:ln w="9525">
            <a:noFill/>
            <a:miter lim="800000"/>
            <a:headEnd/>
            <a:tailEnd/>
          </a:ln>
          <a:effectLst/>
        </p:spPr>
      </p:pic>
      <p:pic>
        <p:nvPicPr>
          <p:cNvPr id="125956"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259633" y="5723337"/>
            <a:ext cx="7008495" cy="94602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5956"/>
                                        </p:tgtEl>
                                        <p:attrNameLst>
                                          <p:attrName>style.visibility</p:attrName>
                                        </p:attrNameLst>
                                      </p:cBhvr>
                                      <p:to>
                                        <p:strVal val="visible"/>
                                      </p:to>
                                    </p:set>
                                    <p:animEffect transition="in" filter="dissolve">
                                      <p:cBhvr>
                                        <p:cTn id="12" dur="500"/>
                                        <p:tgtEl>
                                          <p:spTgt spid="1259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3.22(</a:t>
            </a:r>
            <a:r>
              <a:rPr lang="zh-TW" altLang="en-US" dirty="0"/>
              <a:t>續</a:t>
            </a:r>
            <a:r>
              <a:rPr lang="en-US" altLang="zh-TW" dirty="0"/>
              <a:t>)</a:t>
            </a:r>
            <a:endParaRPr lang="zh-TW" altLang="en-US" dirty="0"/>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8632C2C5-20A0-4062-ADB6-29D76B962CAE}" type="slidenum">
              <a:rPr lang="zh-TW" altLang="en-US" smtClean="0"/>
              <a:pPr/>
              <a:t>62</a:t>
            </a:fld>
            <a:endParaRPr lang="zh-TW" altLang="en-US"/>
          </a:p>
        </p:txBody>
      </p:sp>
      <p:pic>
        <p:nvPicPr>
          <p:cNvPr id="126979" name="Picture 3"/>
          <p:cNvPicPr>
            <a:picLocks noGrp="1" noChangeAspect="1" noChangeArrowheads="1"/>
          </p:cNvPicPr>
          <p:nvPr>
            <p:ph idx="1"/>
          </p:nvPr>
        </p:nvPicPr>
        <p:blipFill>
          <a:blip r:embed="rId2" cstate="print"/>
          <a:srcRect/>
          <a:stretch>
            <a:fillRect/>
          </a:stretch>
        </p:blipFill>
        <p:spPr bwMode="auto">
          <a:xfrm>
            <a:off x="1547664" y="1916832"/>
            <a:ext cx="5617845" cy="3274695"/>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3.23</a:t>
            </a:r>
            <a:endParaRPr lang="zh-TW" altLang="en-US" dirty="0"/>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8632C2C5-20A0-4062-ADB6-29D76B962CAE}" type="slidenum">
              <a:rPr lang="zh-TW" altLang="en-US" smtClean="0"/>
              <a:pPr/>
              <a:t>63</a:t>
            </a:fld>
            <a:endParaRPr lang="zh-TW" altLang="en-US"/>
          </a:p>
        </p:txBody>
      </p:sp>
      <p:pic>
        <p:nvPicPr>
          <p:cNvPr id="128002" name="Picture 2"/>
          <p:cNvPicPr>
            <a:picLocks noGrp="1" noChangeAspect="1" noChangeArrowheads="1"/>
          </p:cNvPicPr>
          <p:nvPr>
            <p:ph idx="1"/>
          </p:nvPr>
        </p:nvPicPr>
        <p:blipFill>
          <a:blip r:embed="rId2" cstate="print"/>
          <a:srcRect/>
          <a:stretch>
            <a:fillRect/>
          </a:stretch>
        </p:blipFill>
        <p:spPr bwMode="auto">
          <a:xfrm>
            <a:off x="323850" y="1340768"/>
            <a:ext cx="8496300" cy="848535"/>
          </a:xfrm>
          <a:prstGeom prst="rect">
            <a:avLst/>
          </a:prstGeom>
          <a:noFill/>
          <a:ln w="9525">
            <a:noFill/>
            <a:miter lim="800000"/>
            <a:headEnd/>
            <a:tailEnd/>
          </a:ln>
        </p:spPr>
      </p:pic>
      <p:pic>
        <p:nvPicPr>
          <p:cNvPr id="7" name="Picture 2"/>
          <p:cNvPicPr>
            <a:picLocks noChangeAspect="1" noChangeArrowheads="1"/>
          </p:cNvPicPr>
          <p:nvPr/>
        </p:nvPicPr>
        <p:blipFill>
          <a:blip r:embed="rId3" cstate="print"/>
          <a:srcRect/>
          <a:stretch>
            <a:fillRect/>
          </a:stretch>
        </p:blipFill>
        <p:spPr bwMode="auto">
          <a:xfrm>
            <a:off x="323850" y="2279937"/>
            <a:ext cx="8496300" cy="359733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3.23(</a:t>
            </a:r>
            <a:r>
              <a:rPr lang="zh-TW" altLang="en-US" dirty="0"/>
              <a:t>續</a:t>
            </a:r>
            <a:r>
              <a:rPr lang="en-US" altLang="zh-TW" dirty="0"/>
              <a:t>)</a:t>
            </a:r>
            <a:endParaRPr lang="zh-TW" altLang="en-US" dirty="0"/>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8632C2C5-20A0-4062-ADB6-29D76B962CAE}" type="slidenum">
              <a:rPr lang="zh-TW" altLang="en-US" smtClean="0"/>
              <a:pPr/>
              <a:t>64</a:t>
            </a:fld>
            <a:endParaRPr lang="zh-TW" altLang="en-US"/>
          </a:p>
        </p:txBody>
      </p:sp>
      <p:pic>
        <p:nvPicPr>
          <p:cNvPr id="129027" name="Picture 3"/>
          <p:cNvPicPr>
            <a:picLocks noGrp="1" noChangeAspect="1" noChangeArrowheads="1"/>
          </p:cNvPicPr>
          <p:nvPr>
            <p:ph idx="1"/>
          </p:nvPr>
        </p:nvPicPr>
        <p:blipFill>
          <a:blip r:embed="rId2" cstate="print"/>
          <a:srcRect/>
          <a:stretch>
            <a:fillRect/>
          </a:stretch>
        </p:blipFill>
        <p:spPr bwMode="auto">
          <a:xfrm>
            <a:off x="1691680" y="1916832"/>
            <a:ext cx="5640705" cy="3251835"/>
          </a:xfrm>
          <a:prstGeom prst="rect">
            <a:avLst/>
          </a:prstGeom>
          <a:noFill/>
          <a:ln w="9525">
            <a:noFill/>
            <a:miter lim="800000"/>
            <a:headEnd/>
            <a:tailEnd/>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3.24</a:t>
            </a:r>
            <a:endParaRPr lang="zh-TW" altLang="en-US" dirty="0"/>
          </a:p>
        </p:txBody>
      </p:sp>
      <p:pic>
        <p:nvPicPr>
          <p:cNvPr id="71682" name="Picture 2"/>
          <p:cNvPicPr>
            <a:picLocks noGrp="1" noChangeAspect="1" noChangeArrowheads="1"/>
          </p:cNvPicPr>
          <p:nvPr>
            <p:ph idx="1"/>
          </p:nvPr>
        </p:nvPicPr>
        <p:blipFill>
          <a:blip r:embed="rId2" cstate="print"/>
          <a:srcRect b="56646"/>
          <a:stretch>
            <a:fillRect/>
          </a:stretch>
        </p:blipFill>
        <p:spPr bwMode="auto">
          <a:xfrm>
            <a:off x="323850" y="1412776"/>
            <a:ext cx="8496300" cy="1656184"/>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45239"/>
          <a:stretch>
            <a:fillRect/>
          </a:stretch>
        </p:blipFill>
        <p:spPr bwMode="auto">
          <a:xfrm>
            <a:off x="323528" y="3140968"/>
            <a:ext cx="8496300" cy="2091912"/>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8632C2C5-20A0-4062-ADB6-29D76B962CAE}" type="slidenum">
              <a:rPr lang="zh-TW" altLang="en-US" smtClean="0"/>
              <a:pPr/>
              <a:t>65</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3.24(</a:t>
            </a:r>
            <a:r>
              <a:rPr lang="zh-TW" altLang="en-US" dirty="0"/>
              <a:t>續</a:t>
            </a:r>
            <a:r>
              <a:rPr lang="en-US" altLang="zh-TW" dirty="0"/>
              <a:t>)</a:t>
            </a:r>
            <a:endParaRPr lang="zh-TW" altLang="en-US" dirty="0"/>
          </a:p>
        </p:txBody>
      </p:sp>
      <p:pic>
        <p:nvPicPr>
          <p:cNvPr id="72706" name="Picture 2"/>
          <p:cNvPicPr>
            <a:picLocks noGrp="1" noChangeAspect="1" noChangeArrowheads="1"/>
          </p:cNvPicPr>
          <p:nvPr>
            <p:ph idx="1"/>
          </p:nvPr>
        </p:nvPicPr>
        <p:blipFill>
          <a:blip r:embed="rId2" cstate="print"/>
          <a:srcRect/>
          <a:stretch>
            <a:fillRect/>
          </a:stretch>
        </p:blipFill>
        <p:spPr bwMode="auto">
          <a:xfrm>
            <a:off x="1832212" y="1340768"/>
            <a:ext cx="5404084" cy="3168352"/>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323850" y="4653136"/>
            <a:ext cx="8496300" cy="337090"/>
          </a:xfrm>
          <a:prstGeom prst="rect">
            <a:avLst/>
          </a:prstGeom>
          <a:noFill/>
          <a:ln w="9525">
            <a:noFill/>
            <a:miter lim="800000"/>
            <a:headEnd/>
            <a:tailEnd/>
          </a:ln>
          <a:effectLst/>
        </p:spPr>
      </p:pic>
      <p:pic>
        <p:nvPicPr>
          <p:cNvPr id="6" name="Picture 2"/>
          <p:cNvPicPr>
            <a:picLocks noChangeAspect="1" noChangeArrowheads="1"/>
          </p:cNvPicPr>
          <p:nvPr/>
        </p:nvPicPr>
        <p:blipFill>
          <a:blip r:embed="rId4" cstate="print"/>
          <a:srcRect/>
          <a:stretch>
            <a:fillRect/>
          </a:stretch>
        </p:blipFill>
        <p:spPr bwMode="auto">
          <a:xfrm>
            <a:off x="720000" y="5001670"/>
            <a:ext cx="8064000" cy="1635472"/>
          </a:xfrm>
          <a:prstGeom prst="rect">
            <a:avLst/>
          </a:prstGeom>
          <a:noFill/>
          <a:ln w="9525">
            <a:noFill/>
            <a:miter lim="800000"/>
            <a:headEnd/>
            <a:tailEnd/>
          </a:ln>
          <a:effectLst/>
        </p:spPr>
      </p:pic>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8632C2C5-20A0-4062-ADB6-29D76B962CAE}" type="slidenum">
              <a:rPr lang="zh-TW" altLang="en-US" smtClean="0"/>
              <a:pPr/>
              <a:t>66</a:t>
            </a:fld>
            <a:endParaRPr lang="zh-TW"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3.9</a:t>
            </a:r>
            <a:r>
              <a:rPr lang="zh-TW" altLang="en-US" dirty="0"/>
              <a:t> 常態分布的應用</a:t>
            </a:r>
          </a:p>
        </p:txBody>
      </p:sp>
      <p:pic>
        <p:nvPicPr>
          <p:cNvPr id="73731" name="Picture 3"/>
          <p:cNvPicPr>
            <a:picLocks noGrp="1" noChangeAspect="1" noChangeArrowheads="1"/>
          </p:cNvPicPr>
          <p:nvPr>
            <p:ph idx="1"/>
          </p:nvPr>
        </p:nvPicPr>
        <p:blipFill>
          <a:blip r:embed="rId2" cstate="print"/>
          <a:srcRect b="72892"/>
          <a:stretch>
            <a:fillRect/>
          </a:stretch>
        </p:blipFill>
        <p:spPr bwMode="auto">
          <a:xfrm>
            <a:off x="323850" y="1412776"/>
            <a:ext cx="8496300" cy="1296144"/>
          </a:xfrm>
          <a:prstGeom prst="rect">
            <a:avLst/>
          </a:prstGeom>
          <a:noFill/>
          <a:ln w="9525">
            <a:noFill/>
            <a:miter lim="800000"/>
            <a:headEnd/>
            <a:tailEnd/>
          </a:ln>
        </p:spPr>
      </p:pic>
      <p:pic>
        <p:nvPicPr>
          <p:cNvPr id="8" name="Picture 3"/>
          <p:cNvPicPr>
            <a:picLocks noChangeAspect="1" noChangeArrowheads="1"/>
          </p:cNvPicPr>
          <p:nvPr/>
        </p:nvPicPr>
        <p:blipFill>
          <a:blip r:embed="rId2" cstate="print"/>
          <a:srcRect t="29219"/>
          <a:stretch>
            <a:fillRect/>
          </a:stretch>
        </p:blipFill>
        <p:spPr bwMode="auto">
          <a:xfrm>
            <a:off x="324172" y="2852936"/>
            <a:ext cx="8496300" cy="3384376"/>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8632C2C5-20A0-4062-ADB6-29D76B962CAE}" type="slidenum">
              <a:rPr lang="zh-TW" altLang="en-US" smtClean="0"/>
              <a:pPr/>
              <a:t>67</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3.26</a:t>
            </a:r>
            <a:endParaRPr lang="zh-TW" altLang="en-US" dirty="0"/>
          </a:p>
        </p:txBody>
      </p:sp>
      <p:pic>
        <p:nvPicPr>
          <p:cNvPr id="74755" name="Picture 3"/>
          <p:cNvPicPr>
            <a:picLocks noGrp="1" noChangeAspect="1" noChangeArrowheads="1"/>
          </p:cNvPicPr>
          <p:nvPr>
            <p:ph idx="1"/>
          </p:nvPr>
        </p:nvPicPr>
        <p:blipFill>
          <a:blip r:embed="rId2" cstate="print"/>
          <a:srcRect b="60925"/>
          <a:stretch>
            <a:fillRect/>
          </a:stretch>
        </p:blipFill>
        <p:spPr bwMode="auto">
          <a:xfrm>
            <a:off x="683568" y="1310282"/>
            <a:ext cx="7703968" cy="1110605"/>
          </a:xfrm>
          <a:prstGeom prst="rect">
            <a:avLst/>
          </a:prstGeom>
          <a:noFill/>
          <a:ln w="9525">
            <a:noFill/>
            <a:miter lim="800000"/>
            <a:headEnd/>
            <a:tailEnd/>
          </a:ln>
        </p:spPr>
      </p:pic>
      <p:pic>
        <p:nvPicPr>
          <p:cNvPr id="7" name="Picture 3"/>
          <p:cNvPicPr>
            <a:picLocks noChangeAspect="1" noChangeArrowheads="1"/>
          </p:cNvPicPr>
          <p:nvPr/>
        </p:nvPicPr>
        <p:blipFill>
          <a:blip r:embed="rId2" cstate="print"/>
          <a:srcRect t="43960"/>
          <a:stretch>
            <a:fillRect/>
          </a:stretch>
        </p:blipFill>
        <p:spPr bwMode="auto">
          <a:xfrm>
            <a:off x="683568" y="2420888"/>
            <a:ext cx="7703968" cy="1592774"/>
          </a:xfrm>
          <a:prstGeom prst="rect">
            <a:avLst/>
          </a:prstGeom>
          <a:noFill/>
          <a:ln w="9525">
            <a:noFill/>
            <a:miter lim="800000"/>
            <a:headEnd/>
            <a:tailEnd/>
          </a:ln>
          <a:effectLst/>
        </p:spPr>
      </p:pic>
      <p:pic>
        <p:nvPicPr>
          <p:cNvPr id="8" name="Picture 2"/>
          <p:cNvPicPr>
            <a:picLocks noChangeAspect="1" noChangeArrowheads="1"/>
          </p:cNvPicPr>
          <p:nvPr/>
        </p:nvPicPr>
        <p:blipFill>
          <a:blip r:embed="rId3" cstate="print"/>
          <a:srcRect b="36156"/>
          <a:stretch>
            <a:fillRect/>
          </a:stretch>
        </p:blipFill>
        <p:spPr bwMode="auto">
          <a:xfrm>
            <a:off x="1187624" y="3586221"/>
            <a:ext cx="6984776" cy="2075027"/>
          </a:xfrm>
          <a:prstGeom prst="rect">
            <a:avLst/>
          </a:prstGeom>
          <a:noFill/>
          <a:ln w="9525">
            <a:noFill/>
            <a:miter lim="800000"/>
            <a:headEnd/>
            <a:tailEnd/>
          </a:ln>
          <a:effectLst/>
        </p:spPr>
      </p:pic>
      <p:pic>
        <p:nvPicPr>
          <p:cNvPr id="9" name="Picture 2"/>
          <p:cNvPicPr>
            <a:picLocks noChangeAspect="1" noChangeArrowheads="1"/>
          </p:cNvPicPr>
          <p:nvPr/>
        </p:nvPicPr>
        <p:blipFill>
          <a:blip r:embed="rId3" cstate="print"/>
          <a:srcRect t="73653"/>
          <a:stretch>
            <a:fillRect/>
          </a:stretch>
        </p:blipFill>
        <p:spPr bwMode="auto">
          <a:xfrm>
            <a:off x="899592" y="5868888"/>
            <a:ext cx="7703968" cy="944488"/>
          </a:xfrm>
          <a:prstGeom prst="rect">
            <a:avLst/>
          </a:prstGeom>
          <a:noFill/>
          <a:ln w="9525">
            <a:noFill/>
            <a:miter lim="800000"/>
            <a:headEnd/>
            <a:tailEnd/>
          </a:ln>
          <a:effectLst/>
        </p:spPr>
      </p:pic>
      <p:sp>
        <p:nvSpPr>
          <p:cNvPr id="10" name="日期版面配置區 9"/>
          <p:cNvSpPr>
            <a:spLocks noGrp="1"/>
          </p:cNvSpPr>
          <p:nvPr>
            <p:ph type="dt" sz="half" idx="10"/>
          </p:nvPr>
        </p:nvSpPr>
        <p:spPr/>
        <p:txBody>
          <a:bodyPr/>
          <a:lstStyle/>
          <a:p>
            <a:r>
              <a:rPr lang="en-US" altLang="zh-TW"/>
              <a:t>Copyright © </a:t>
            </a:r>
            <a:r>
              <a:rPr lang="zh-TW" altLang="en-US"/>
              <a:t>滄海書局</a:t>
            </a:r>
          </a:p>
        </p:txBody>
      </p:sp>
      <p:sp>
        <p:nvSpPr>
          <p:cNvPr id="11" name="投影片編號版面配置區 10"/>
          <p:cNvSpPr>
            <a:spLocks noGrp="1"/>
          </p:cNvSpPr>
          <p:nvPr>
            <p:ph type="sldNum" sz="quarter" idx="12"/>
          </p:nvPr>
        </p:nvSpPr>
        <p:spPr/>
        <p:txBody>
          <a:bodyPr/>
          <a:lstStyle/>
          <a:p>
            <a:fld id="{8632C2C5-20A0-4062-ADB6-29D76B962CAE}" type="slidenum">
              <a:rPr lang="zh-TW" altLang="en-US" smtClean="0"/>
              <a:pPr/>
              <a:t>68</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3.27</a:t>
            </a:r>
            <a:endParaRPr lang="zh-TW" altLang="en-US" dirty="0"/>
          </a:p>
        </p:txBody>
      </p:sp>
      <p:pic>
        <p:nvPicPr>
          <p:cNvPr id="75779" name="Picture 3"/>
          <p:cNvPicPr>
            <a:picLocks noGrp="1" noChangeAspect="1" noChangeArrowheads="1"/>
          </p:cNvPicPr>
          <p:nvPr>
            <p:ph idx="1"/>
          </p:nvPr>
        </p:nvPicPr>
        <p:blipFill>
          <a:blip r:embed="rId2" cstate="print"/>
          <a:srcRect t="7901" b="68417"/>
          <a:stretch>
            <a:fillRect/>
          </a:stretch>
        </p:blipFill>
        <p:spPr bwMode="auto">
          <a:xfrm>
            <a:off x="683568" y="1340768"/>
            <a:ext cx="7524941" cy="1360329"/>
          </a:xfrm>
          <a:prstGeom prst="rect">
            <a:avLst/>
          </a:prstGeom>
          <a:noFill/>
          <a:ln w="9525">
            <a:noFill/>
            <a:miter lim="800000"/>
            <a:headEnd/>
            <a:tailEnd/>
          </a:ln>
        </p:spPr>
      </p:pic>
      <p:pic>
        <p:nvPicPr>
          <p:cNvPr id="7" name="Picture 3"/>
          <p:cNvPicPr>
            <a:picLocks noChangeAspect="1" noChangeArrowheads="1"/>
          </p:cNvPicPr>
          <p:nvPr/>
        </p:nvPicPr>
        <p:blipFill>
          <a:blip r:embed="rId2" cstate="print"/>
          <a:srcRect t="31577"/>
          <a:stretch>
            <a:fillRect/>
          </a:stretch>
        </p:blipFill>
        <p:spPr bwMode="auto">
          <a:xfrm>
            <a:off x="683568" y="2667035"/>
            <a:ext cx="7524941" cy="3930317"/>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8632C2C5-20A0-4062-ADB6-29D76B962CAE}" type="slidenum">
              <a:rPr lang="zh-TW" altLang="en-US" smtClean="0"/>
              <a:pPr/>
              <a:t>69</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cstate="print"/>
          <a:srcRect b="64508"/>
          <a:stretch>
            <a:fillRect/>
          </a:stretch>
        </p:blipFill>
        <p:spPr bwMode="auto">
          <a:xfrm>
            <a:off x="323850" y="1412776"/>
            <a:ext cx="8496300" cy="1224136"/>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39667"/>
          <a:stretch>
            <a:fillRect/>
          </a:stretch>
        </p:blipFill>
        <p:spPr bwMode="auto">
          <a:xfrm>
            <a:off x="323528" y="2780928"/>
            <a:ext cx="8496300" cy="2080922"/>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8632C2C5-20A0-4062-ADB6-29D76B962CAE}" type="slidenum">
              <a:rPr lang="zh-TW" altLang="en-US" smtClean="0"/>
              <a:pPr/>
              <a:t>7</a:t>
            </a:fld>
            <a:endParaRPr lang="zh-TW" altLang="en-US"/>
          </a:p>
        </p:txBody>
      </p:sp>
      <p:sp>
        <p:nvSpPr>
          <p:cNvPr id="8" name="標題 7"/>
          <p:cNvSpPr>
            <a:spLocks noGrp="1"/>
          </p:cNvSpPr>
          <p:nvPr>
            <p:ph type="title"/>
          </p:nvPr>
        </p:nvSpPr>
        <p:spPr/>
        <p:txBody>
          <a:bodyPr/>
          <a:lstStyle/>
          <a:p>
            <a:r>
              <a:rPr lang="zh-TW" altLang="en-US" dirty="0"/>
              <a:t>範例</a:t>
            </a:r>
            <a:r>
              <a:rPr lang="en-US" altLang="zh-TW" dirty="0"/>
              <a:t>3.1</a:t>
            </a:r>
            <a:endParaRPr lang="zh-TW"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3.28</a:t>
            </a:r>
            <a:endParaRPr lang="zh-TW" altLang="en-US" dirty="0"/>
          </a:p>
        </p:txBody>
      </p:sp>
      <p:pic>
        <p:nvPicPr>
          <p:cNvPr id="76802" name="Picture 2"/>
          <p:cNvPicPr>
            <a:picLocks noGrp="1" noChangeAspect="1" noChangeArrowheads="1"/>
          </p:cNvPicPr>
          <p:nvPr>
            <p:ph idx="1"/>
          </p:nvPr>
        </p:nvPicPr>
        <p:blipFill>
          <a:blip r:embed="rId2" cstate="print"/>
          <a:srcRect/>
          <a:stretch>
            <a:fillRect/>
          </a:stretch>
        </p:blipFill>
        <p:spPr bwMode="auto">
          <a:xfrm>
            <a:off x="324172" y="1412776"/>
            <a:ext cx="8496300" cy="1667384"/>
          </a:xfrm>
          <a:prstGeom prst="rect">
            <a:avLst/>
          </a:prstGeom>
          <a:noFill/>
          <a:ln w="9525">
            <a:noFill/>
            <a:miter lim="800000"/>
            <a:headEnd/>
            <a:tailEnd/>
          </a:ln>
        </p:spPr>
      </p:pic>
      <p:pic>
        <p:nvPicPr>
          <p:cNvPr id="6" name="Picture 2"/>
          <p:cNvPicPr>
            <a:picLocks noChangeAspect="1" noChangeArrowheads="1"/>
          </p:cNvPicPr>
          <p:nvPr/>
        </p:nvPicPr>
        <p:blipFill>
          <a:blip r:embed="rId3" cstate="print"/>
          <a:srcRect/>
          <a:stretch>
            <a:fillRect/>
          </a:stretch>
        </p:blipFill>
        <p:spPr bwMode="auto">
          <a:xfrm>
            <a:off x="323850" y="3429000"/>
            <a:ext cx="8496300" cy="2704676"/>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8632C2C5-20A0-4062-ADB6-29D76B962CAE}" type="slidenum">
              <a:rPr lang="zh-TW" altLang="en-US" smtClean="0"/>
              <a:pPr/>
              <a:t>70</a:t>
            </a:fld>
            <a:endParaRPr lang="zh-TW"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3.28(</a:t>
            </a:r>
            <a:r>
              <a:rPr lang="zh-TW" altLang="en-US" dirty="0"/>
              <a:t>續</a:t>
            </a:r>
            <a:r>
              <a:rPr lang="en-US" altLang="zh-TW" dirty="0"/>
              <a:t>)</a:t>
            </a:r>
            <a:endParaRPr lang="zh-TW" altLang="en-US" dirty="0"/>
          </a:p>
        </p:txBody>
      </p:sp>
      <p:pic>
        <p:nvPicPr>
          <p:cNvPr id="78850" name="Picture 2"/>
          <p:cNvPicPr>
            <a:picLocks noGrp="1" noChangeAspect="1" noChangeArrowheads="1"/>
          </p:cNvPicPr>
          <p:nvPr>
            <p:ph idx="1"/>
          </p:nvPr>
        </p:nvPicPr>
        <p:blipFill>
          <a:blip r:embed="rId2" cstate="print"/>
          <a:srcRect/>
          <a:stretch>
            <a:fillRect/>
          </a:stretch>
        </p:blipFill>
        <p:spPr bwMode="auto">
          <a:xfrm>
            <a:off x="323850" y="1340768"/>
            <a:ext cx="8496300" cy="4307636"/>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8632C2C5-20A0-4062-ADB6-29D76B962CAE}" type="slidenum">
              <a:rPr lang="zh-TW" altLang="en-US" smtClean="0"/>
              <a:pPr/>
              <a:t>71</a:t>
            </a:fld>
            <a:endParaRPr lang="zh-TW"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3.29</a:t>
            </a:r>
            <a:endParaRPr lang="zh-TW" altLang="en-US" dirty="0"/>
          </a:p>
        </p:txBody>
      </p:sp>
      <p:pic>
        <p:nvPicPr>
          <p:cNvPr id="77827" name="Picture 3"/>
          <p:cNvPicPr>
            <a:picLocks noGrp="1" noChangeAspect="1" noChangeArrowheads="1"/>
          </p:cNvPicPr>
          <p:nvPr>
            <p:ph idx="1"/>
          </p:nvPr>
        </p:nvPicPr>
        <p:blipFill>
          <a:blip r:embed="rId2" cstate="print"/>
          <a:srcRect b="64675"/>
          <a:stretch>
            <a:fillRect/>
          </a:stretch>
        </p:blipFill>
        <p:spPr bwMode="auto">
          <a:xfrm>
            <a:off x="576298" y="1268760"/>
            <a:ext cx="7992000" cy="1512168"/>
          </a:xfrm>
          <a:prstGeom prst="rect">
            <a:avLst/>
          </a:prstGeom>
          <a:noFill/>
          <a:ln w="9525">
            <a:noFill/>
            <a:miter lim="800000"/>
            <a:headEnd/>
            <a:tailEnd/>
          </a:ln>
        </p:spPr>
      </p:pic>
      <p:pic>
        <p:nvPicPr>
          <p:cNvPr id="7" name="Picture 2"/>
          <p:cNvPicPr>
            <a:picLocks noChangeAspect="1" noChangeArrowheads="1"/>
          </p:cNvPicPr>
          <p:nvPr/>
        </p:nvPicPr>
        <p:blipFill>
          <a:blip r:embed="rId3" cstate="print"/>
          <a:srcRect/>
          <a:stretch>
            <a:fillRect/>
          </a:stretch>
        </p:blipFill>
        <p:spPr bwMode="auto">
          <a:xfrm>
            <a:off x="612448" y="5517232"/>
            <a:ext cx="7992000" cy="1126829"/>
          </a:xfrm>
          <a:prstGeom prst="rect">
            <a:avLst/>
          </a:prstGeom>
          <a:noFill/>
          <a:ln w="9525">
            <a:noFill/>
            <a:miter lim="800000"/>
            <a:headEnd/>
            <a:tailEnd/>
          </a:ln>
          <a:effectLst/>
        </p:spPr>
      </p:pic>
      <p:pic>
        <p:nvPicPr>
          <p:cNvPr id="8" name="Picture 3"/>
          <p:cNvPicPr>
            <a:picLocks noChangeAspect="1" noChangeArrowheads="1"/>
          </p:cNvPicPr>
          <p:nvPr/>
        </p:nvPicPr>
        <p:blipFill>
          <a:blip r:embed="rId2" cstate="print"/>
          <a:srcRect t="38689"/>
          <a:stretch>
            <a:fillRect/>
          </a:stretch>
        </p:blipFill>
        <p:spPr bwMode="auto">
          <a:xfrm>
            <a:off x="611560" y="2852936"/>
            <a:ext cx="7992000" cy="2624562"/>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8632C2C5-20A0-4062-ADB6-29D76B962CAE}" type="slidenum">
              <a:rPr lang="zh-TW" altLang="en-US" smtClean="0"/>
              <a:pPr/>
              <a:t>72</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3.30</a:t>
            </a:r>
            <a:endParaRPr lang="zh-TW" altLang="en-US" dirty="0"/>
          </a:p>
        </p:txBody>
      </p:sp>
      <p:pic>
        <p:nvPicPr>
          <p:cNvPr id="79875" name="Picture 3"/>
          <p:cNvPicPr>
            <a:picLocks noGrp="1" noChangeAspect="1" noChangeArrowheads="1"/>
          </p:cNvPicPr>
          <p:nvPr>
            <p:ph idx="1"/>
          </p:nvPr>
        </p:nvPicPr>
        <p:blipFill>
          <a:blip r:embed="rId2" cstate="print"/>
          <a:srcRect b="74559"/>
          <a:stretch>
            <a:fillRect/>
          </a:stretch>
        </p:blipFill>
        <p:spPr bwMode="auto">
          <a:xfrm>
            <a:off x="323850" y="1340768"/>
            <a:ext cx="8496300" cy="1224136"/>
          </a:xfrm>
          <a:prstGeom prst="rect">
            <a:avLst/>
          </a:prstGeom>
          <a:noFill/>
          <a:ln w="9525">
            <a:noFill/>
            <a:miter lim="800000"/>
            <a:headEnd/>
            <a:tailEnd/>
          </a:ln>
        </p:spPr>
      </p:pic>
      <p:pic>
        <p:nvPicPr>
          <p:cNvPr id="7" name="Picture 3"/>
          <p:cNvPicPr>
            <a:picLocks noChangeAspect="1" noChangeArrowheads="1"/>
          </p:cNvPicPr>
          <p:nvPr/>
        </p:nvPicPr>
        <p:blipFill>
          <a:blip r:embed="rId2" cstate="print"/>
          <a:srcRect t="28434"/>
          <a:stretch>
            <a:fillRect/>
          </a:stretch>
        </p:blipFill>
        <p:spPr bwMode="auto">
          <a:xfrm>
            <a:off x="323528" y="2780928"/>
            <a:ext cx="8496300" cy="3443445"/>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8632C2C5-20A0-4062-ADB6-29D76B962CAE}" type="slidenum">
              <a:rPr lang="zh-TW" altLang="en-US" smtClean="0"/>
              <a:pPr/>
              <a:t>73</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3.30(</a:t>
            </a:r>
            <a:r>
              <a:rPr lang="zh-TW" altLang="en-US" dirty="0"/>
              <a:t>續</a:t>
            </a:r>
            <a:r>
              <a:rPr lang="en-US" altLang="zh-TW" dirty="0"/>
              <a:t>)</a:t>
            </a:r>
            <a:endParaRPr lang="zh-TW" altLang="en-US" dirty="0"/>
          </a:p>
        </p:txBody>
      </p:sp>
      <p:pic>
        <p:nvPicPr>
          <p:cNvPr id="80898" name="Picture 2"/>
          <p:cNvPicPr>
            <a:picLocks noGrp="1" noChangeAspect="1" noChangeArrowheads="1"/>
          </p:cNvPicPr>
          <p:nvPr>
            <p:ph idx="1"/>
          </p:nvPr>
        </p:nvPicPr>
        <p:blipFill>
          <a:blip r:embed="rId2" cstate="print"/>
          <a:srcRect/>
          <a:stretch>
            <a:fillRect/>
          </a:stretch>
        </p:blipFill>
        <p:spPr bwMode="auto">
          <a:xfrm>
            <a:off x="323850" y="1484784"/>
            <a:ext cx="8496300" cy="4256320"/>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8632C2C5-20A0-4062-ADB6-29D76B962CAE}" type="slidenum">
              <a:rPr lang="zh-TW" altLang="en-US" smtClean="0"/>
              <a:pPr/>
              <a:t>74</a:t>
            </a:fld>
            <a:endParaRPr lang="zh-TW"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3.10</a:t>
            </a:r>
            <a:r>
              <a:rPr lang="zh-TW" altLang="en-US" dirty="0"/>
              <a:t> 連續均勻分布</a:t>
            </a:r>
          </a:p>
        </p:txBody>
      </p:sp>
      <p:sp>
        <p:nvSpPr>
          <p:cNvPr id="5" name="內容版面配置區 4"/>
          <p:cNvSpPr>
            <a:spLocks noGrp="1"/>
          </p:cNvSpPr>
          <p:nvPr>
            <p:ph idx="1"/>
          </p:nvPr>
        </p:nvSpPr>
        <p:spPr>
          <a:xfrm>
            <a:off x="323528" y="4149080"/>
            <a:ext cx="8496944" cy="2232248"/>
          </a:xfrm>
        </p:spPr>
        <p:txBody>
          <a:bodyPr/>
          <a:lstStyle/>
          <a:p>
            <a:r>
              <a:rPr lang="zh-TW" altLang="en-US" dirty="0"/>
              <a:t>結果具有          和                    的常態分布，不只在當 </a:t>
            </a:r>
            <a:r>
              <a:rPr lang="en-US" altLang="zh-TW" i="1" dirty="0"/>
              <a:t>n </a:t>
            </a:r>
            <a:r>
              <a:rPr lang="zh-TW" altLang="en-US" dirty="0"/>
              <a:t>很大且 </a:t>
            </a:r>
            <a:r>
              <a:rPr lang="en-US" altLang="zh-TW" i="1" dirty="0"/>
              <a:t>p </a:t>
            </a:r>
            <a:r>
              <a:rPr lang="zh-TW" altLang="en-US" dirty="0"/>
              <a:t>並未非常接近 </a:t>
            </a:r>
            <a:r>
              <a:rPr lang="en-US" altLang="zh-TW" dirty="0"/>
              <a:t>0 </a:t>
            </a:r>
            <a:r>
              <a:rPr lang="zh-TW" altLang="en-US" dirty="0"/>
              <a:t>或 </a:t>
            </a:r>
            <a:r>
              <a:rPr lang="en-US" altLang="zh-TW" dirty="0"/>
              <a:t>1 </a:t>
            </a:r>
            <a:r>
              <a:rPr lang="zh-TW" altLang="en-US" dirty="0"/>
              <a:t>時，提供了對於二項分布非常準確的逼近，而且即使當 </a:t>
            </a:r>
            <a:r>
              <a:rPr lang="en-US" altLang="zh-TW" i="1" dirty="0"/>
              <a:t>n </a:t>
            </a:r>
            <a:r>
              <a:rPr lang="zh-TW" altLang="en-US" dirty="0"/>
              <a:t>很小且 </a:t>
            </a:r>
            <a:r>
              <a:rPr lang="en-US" altLang="zh-TW" i="1" dirty="0"/>
              <a:t>p </a:t>
            </a:r>
            <a:r>
              <a:rPr lang="zh-TW" altLang="en-US" dirty="0"/>
              <a:t>相當接近 </a:t>
            </a:r>
            <a:r>
              <a:rPr lang="en-US" altLang="zh-TW" dirty="0"/>
              <a:t>1/2 </a:t>
            </a:r>
            <a:r>
              <a:rPr lang="zh-TW" altLang="en-US" dirty="0"/>
              <a:t>時，也提供了還不錯的逼近。</a:t>
            </a:r>
          </a:p>
        </p:txBody>
      </p:sp>
      <p:pic>
        <p:nvPicPr>
          <p:cNvPr id="6" name="Picture 2"/>
          <p:cNvPicPr>
            <a:picLocks noChangeAspect="1" noChangeArrowheads="1"/>
          </p:cNvPicPr>
          <p:nvPr/>
        </p:nvPicPr>
        <p:blipFill>
          <a:blip r:embed="rId3" cstate="print"/>
          <a:srcRect/>
          <a:stretch>
            <a:fillRect/>
          </a:stretch>
        </p:blipFill>
        <p:spPr bwMode="auto">
          <a:xfrm>
            <a:off x="612448" y="1340768"/>
            <a:ext cx="7992000" cy="2724892"/>
          </a:xfrm>
          <a:prstGeom prst="rect">
            <a:avLst/>
          </a:prstGeom>
          <a:noFill/>
          <a:ln w="9525">
            <a:noFill/>
            <a:miter lim="800000"/>
            <a:headEnd/>
            <a:tailEnd/>
          </a:ln>
          <a:effectLst/>
        </p:spPr>
      </p:pic>
      <p:graphicFrame>
        <p:nvGraphicFramePr>
          <p:cNvPr id="7" name="物件 6"/>
          <p:cNvGraphicFramePr>
            <a:graphicFrameLocks noChangeAspect="1"/>
          </p:cNvGraphicFramePr>
          <p:nvPr/>
        </p:nvGraphicFramePr>
        <p:xfrm>
          <a:off x="2339752" y="4365104"/>
          <a:ext cx="863600" cy="266700"/>
        </p:xfrm>
        <a:graphic>
          <a:graphicData uri="http://schemas.openxmlformats.org/presentationml/2006/ole">
            <mc:AlternateContent xmlns:mc="http://schemas.openxmlformats.org/markup-compatibility/2006">
              <mc:Choice xmlns:v="urn:schemas-microsoft-com:vml" Requires="v">
                <p:oleObj spid="_x0000_s11266" name="方程式" r:id="rId4" imgW="863280" imgH="266400" progId="Equation.3">
                  <p:embed/>
                </p:oleObj>
              </mc:Choice>
              <mc:Fallback>
                <p:oleObj name="方程式" r:id="rId4" imgW="863280" imgH="266400" progId="Equation.3">
                  <p:embed/>
                  <p:pic>
                    <p:nvPicPr>
                      <p:cNvPr id="7" name="物件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752" y="4365104"/>
                        <a:ext cx="863600" cy="266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物件 7"/>
          <p:cNvGraphicFramePr>
            <a:graphicFrameLocks noChangeAspect="1"/>
          </p:cNvGraphicFramePr>
          <p:nvPr/>
        </p:nvGraphicFramePr>
        <p:xfrm>
          <a:off x="3683000" y="4221088"/>
          <a:ext cx="1778000" cy="406400"/>
        </p:xfrm>
        <a:graphic>
          <a:graphicData uri="http://schemas.openxmlformats.org/presentationml/2006/ole">
            <mc:AlternateContent xmlns:mc="http://schemas.openxmlformats.org/markup-compatibility/2006">
              <mc:Choice xmlns:v="urn:schemas-microsoft-com:vml" Requires="v">
                <p:oleObj spid="_x0000_s11267" name="方程式" r:id="rId6" imgW="1777680" imgH="406080" progId="Equation.3">
                  <p:embed/>
                </p:oleObj>
              </mc:Choice>
              <mc:Fallback>
                <p:oleObj name="方程式" r:id="rId6" imgW="1777680" imgH="406080" progId="Equation.3">
                  <p:embed/>
                  <p:pic>
                    <p:nvPicPr>
                      <p:cNvPr id="8" name="物件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83000" y="4221088"/>
                        <a:ext cx="17780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日期版面配置區 8"/>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8632C2C5-20A0-4062-ADB6-29D76B962CAE}" type="slidenum">
              <a:rPr lang="zh-TW" altLang="en-US" smtClean="0"/>
              <a:pPr/>
              <a:t>75</a:t>
            </a:fld>
            <a:endParaRPr lang="zh-TW"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連續均勻分布</a:t>
            </a:r>
            <a:r>
              <a:rPr lang="en-US" altLang="zh-TW" dirty="0"/>
              <a:t>(</a:t>
            </a:r>
            <a:r>
              <a:rPr lang="zh-TW" altLang="en-US" dirty="0"/>
              <a:t>續</a:t>
            </a:r>
            <a:r>
              <a:rPr lang="en-US" altLang="zh-TW" dirty="0"/>
              <a:t>)</a:t>
            </a:r>
            <a:endParaRPr lang="zh-TW" altLang="en-US" dirty="0"/>
          </a:p>
        </p:txBody>
      </p:sp>
      <p:pic>
        <p:nvPicPr>
          <p:cNvPr id="82946" name="Picture 2"/>
          <p:cNvPicPr>
            <a:picLocks noGrp="1" noChangeAspect="1" noChangeArrowheads="1"/>
          </p:cNvPicPr>
          <p:nvPr>
            <p:ph idx="1"/>
          </p:nvPr>
        </p:nvPicPr>
        <p:blipFill>
          <a:blip r:embed="rId2" cstate="print"/>
          <a:srcRect/>
          <a:stretch>
            <a:fillRect/>
          </a:stretch>
        </p:blipFill>
        <p:spPr bwMode="auto">
          <a:xfrm>
            <a:off x="1619672" y="2060848"/>
            <a:ext cx="5792432" cy="3290971"/>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8632C2C5-20A0-4062-ADB6-29D76B962CAE}" type="slidenum">
              <a:rPr lang="zh-TW" altLang="en-US" smtClean="0"/>
              <a:pPr/>
              <a:t>76</a:t>
            </a:fld>
            <a:endParaRPr lang="zh-TW"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連續均勻分布</a:t>
            </a:r>
            <a:r>
              <a:rPr lang="en-US" altLang="zh-TW" dirty="0"/>
              <a:t>(</a:t>
            </a:r>
            <a:r>
              <a:rPr lang="zh-TW" altLang="en-US" dirty="0"/>
              <a:t>續</a:t>
            </a:r>
            <a:r>
              <a:rPr lang="en-US" altLang="zh-TW" dirty="0"/>
              <a:t>)</a:t>
            </a:r>
            <a:endParaRPr lang="zh-TW" altLang="en-US" dirty="0"/>
          </a:p>
        </p:txBody>
      </p:sp>
      <p:pic>
        <p:nvPicPr>
          <p:cNvPr id="83970" name="Picture 2"/>
          <p:cNvPicPr>
            <a:picLocks noGrp="1" noChangeAspect="1" noChangeArrowheads="1"/>
          </p:cNvPicPr>
          <p:nvPr>
            <p:ph idx="1"/>
          </p:nvPr>
        </p:nvPicPr>
        <p:blipFill>
          <a:blip r:embed="rId2" cstate="print"/>
          <a:srcRect/>
          <a:stretch>
            <a:fillRect/>
          </a:stretch>
        </p:blipFill>
        <p:spPr bwMode="auto">
          <a:xfrm>
            <a:off x="1619672" y="1988840"/>
            <a:ext cx="5792400" cy="3405077"/>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8632C2C5-20A0-4062-ADB6-29D76B962CAE}" type="slidenum">
              <a:rPr lang="zh-TW" altLang="en-US" smtClean="0"/>
              <a:pPr/>
              <a:t>77</a:t>
            </a:fld>
            <a:endParaRPr lang="zh-TW"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連續均勻分布</a:t>
            </a:r>
            <a:r>
              <a:rPr lang="en-US" altLang="zh-TW" dirty="0"/>
              <a:t>(</a:t>
            </a:r>
            <a:r>
              <a:rPr lang="zh-TW" altLang="en-US" dirty="0"/>
              <a:t>續</a:t>
            </a:r>
            <a:r>
              <a:rPr lang="en-US" altLang="zh-TW" dirty="0"/>
              <a:t>)</a:t>
            </a:r>
            <a:endParaRPr lang="zh-TW" altLang="en-US" dirty="0"/>
          </a:p>
        </p:txBody>
      </p:sp>
      <p:pic>
        <p:nvPicPr>
          <p:cNvPr id="84994" name="Picture 2"/>
          <p:cNvPicPr>
            <a:picLocks noGrp="1" noChangeAspect="1" noChangeArrowheads="1"/>
          </p:cNvPicPr>
          <p:nvPr>
            <p:ph idx="1"/>
          </p:nvPr>
        </p:nvPicPr>
        <p:blipFill>
          <a:blip r:embed="rId2" cstate="print"/>
          <a:srcRect/>
          <a:stretch>
            <a:fillRect/>
          </a:stretch>
        </p:blipFill>
        <p:spPr bwMode="auto">
          <a:xfrm>
            <a:off x="467544" y="2114277"/>
            <a:ext cx="8208590" cy="2754883"/>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8632C2C5-20A0-4062-ADB6-29D76B962CAE}" type="slidenum">
              <a:rPr lang="zh-TW" altLang="en-US" smtClean="0"/>
              <a:pPr/>
              <a:t>78</a:t>
            </a:fld>
            <a:endParaRPr lang="zh-TW"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連續均勻分布</a:t>
            </a:r>
            <a:r>
              <a:rPr lang="en-US" altLang="zh-TW" dirty="0"/>
              <a:t>(</a:t>
            </a:r>
            <a:r>
              <a:rPr lang="zh-TW" altLang="en-US" dirty="0"/>
              <a:t>續</a:t>
            </a:r>
            <a:r>
              <a:rPr lang="en-US" altLang="zh-TW" dirty="0"/>
              <a:t>)</a:t>
            </a:r>
            <a:endParaRPr lang="zh-TW" altLang="en-US" dirty="0"/>
          </a:p>
        </p:txBody>
      </p:sp>
      <p:pic>
        <p:nvPicPr>
          <p:cNvPr id="86018" name="Picture 2"/>
          <p:cNvPicPr>
            <a:picLocks noGrp="1" noChangeAspect="1" noChangeArrowheads="1"/>
          </p:cNvPicPr>
          <p:nvPr>
            <p:ph idx="1"/>
          </p:nvPr>
        </p:nvPicPr>
        <p:blipFill>
          <a:blip r:embed="rId2" cstate="print"/>
          <a:srcRect/>
          <a:stretch>
            <a:fillRect/>
          </a:stretch>
        </p:blipFill>
        <p:spPr bwMode="auto">
          <a:xfrm>
            <a:off x="323850" y="1484784"/>
            <a:ext cx="8496300" cy="3863794"/>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8632C2C5-20A0-4062-ADB6-29D76B962CAE}" type="slidenum">
              <a:rPr lang="zh-TW" altLang="en-US" smtClean="0"/>
              <a:pPr/>
              <a:t>79</a:t>
            </a:fld>
            <a:endParaRPr lang="zh-TW"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 「二項」這個名稱來自於何處？</a:t>
            </a:r>
          </a:p>
        </p:txBody>
      </p:sp>
      <p:sp>
        <p:nvSpPr>
          <p:cNvPr id="3" name="內容版面配置區 2"/>
          <p:cNvSpPr>
            <a:spLocks noGrp="1"/>
          </p:cNvSpPr>
          <p:nvPr>
            <p:ph idx="1"/>
          </p:nvPr>
        </p:nvSpPr>
        <p:spPr>
          <a:xfrm>
            <a:off x="323528" y="1196752"/>
            <a:ext cx="8496944" cy="5112568"/>
          </a:xfrm>
        </p:spPr>
        <p:txBody>
          <a:bodyPr/>
          <a:lstStyle/>
          <a:p>
            <a:r>
              <a:rPr lang="zh-TW" altLang="en-US" sz="2700" dirty="0"/>
              <a:t>            的二項展開式中的         項對應到 </a:t>
            </a:r>
            <a:r>
              <a:rPr lang="en-US" altLang="zh-TW" sz="2700" i="1" dirty="0"/>
              <a:t>b</a:t>
            </a:r>
            <a:r>
              <a:rPr lang="en-US" altLang="zh-TW" sz="2700" dirty="0"/>
              <a:t>(</a:t>
            </a:r>
            <a:r>
              <a:rPr lang="en-US" altLang="zh-TW" sz="2700" i="1" dirty="0"/>
              <a:t>x</a:t>
            </a:r>
            <a:r>
              <a:rPr lang="en-US" altLang="zh-TW" sz="2700" dirty="0"/>
              <a:t>; </a:t>
            </a:r>
            <a:r>
              <a:rPr lang="en-US" altLang="zh-TW" sz="2700" i="1" dirty="0"/>
              <a:t>n</a:t>
            </a:r>
            <a:r>
              <a:rPr lang="en-US" altLang="zh-TW" sz="2700" dirty="0"/>
              <a:t>, </a:t>
            </a:r>
            <a:r>
              <a:rPr lang="en-US" altLang="zh-TW" sz="2700" i="1" dirty="0"/>
              <a:t>p</a:t>
            </a:r>
            <a:r>
              <a:rPr lang="en-US" altLang="zh-TW" sz="2700" dirty="0"/>
              <a:t>)</a:t>
            </a:r>
            <a:r>
              <a:rPr lang="zh-TW" altLang="en-US" sz="2700" dirty="0"/>
              <a:t>  的各個不同數值，其中                       。亦即，</a:t>
            </a:r>
            <a:br>
              <a:rPr lang="en-US" altLang="zh-TW" sz="2700" dirty="0"/>
            </a:br>
            <a:br>
              <a:rPr lang="en-US" altLang="zh-TW" sz="2700" dirty="0"/>
            </a:br>
            <a:br>
              <a:rPr lang="en-US" altLang="zh-TW" sz="2700" dirty="0"/>
            </a:br>
            <a:br>
              <a:rPr lang="en-US" altLang="zh-TW" sz="2700" dirty="0"/>
            </a:br>
            <a:r>
              <a:rPr lang="zh-TW" altLang="en-US" sz="2700" dirty="0"/>
              <a:t>因為             ，所以我們知道</a:t>
            </a:r>
            <a:br>
              <a:rPr lang="en-US" altLang="zh-TW" sz="2700" dirty="0"/>
            </a:br>
            <a:br>
              <a:rPr lang="en-US" altLang="zh-TW" sz="2700" dirty="0"/>
            </a:br>
            <a:br>
              <a:rPr lang="en-US" altLang="zh-TW" sz="2700" dirty="0"/>
            </a:br>
            <a:r>
              <a:rPr lang="zh-TW" altLang="en-US" sz="2700" dirty="0"/>
              <a:t>往往我們感興趣的問題中需要求                或 </a:t>
            </a:r>
            <a:br>
              <a:rPr lang="en-US" altLang="zh-TW" sz="2700" dirty="0"/>
            </a:br>
            <a:r>
              <a:rPr lang="en-US" altLang="zh-TW" sz="2700" dirty="0"/>
              <a:t>                   </a:t>
            </a:r>
            <a:r>
              <a:rPr lang="zh-TW" altLang="en-US" sz="2700" dirty="0"/>
              <a:t>。二項式的和</a:t>
            </a:r>
            <a:endParaRPr lang="zh-TW" altLang="en-US" dirty="0"/>
          </a:p>
        </p:txBody>
      </p:sp>
      <p:graphicFrame>
        <p:nvGraphicFramePr>
          <p:cNvPr id="4" name="物件 3"/>
          <p:cNvGraphicFramePr>
            <a:graphicFrameLocks noChangeAspect="1"/>
          </p:cNvGraphicFramePr>
          <p:nvPr/>
        </p:nvGraphicFramePr>
        <p:xfrm>
          <a:off x="755576" y="1268760"/>
          <a:ext cx="990600" cy="406400"/>
        </p:xfrm>
        <a:graphic>
          <a:graphicData uri="http://schemas.openxmlformats.org/presentationml/2006/ole">
            <mc:AlternateContent xmlns:mc="http://schemas.openxmlformats.org/markup-compatibility/2006">
              <mc:Choice xmlns:v="urn:schemas-microsoft-com:vml" Requires="v">
                <p:oleObj spid="_x0000_s1026" name="方程式" r:id="rId3" imgW="990360" imgH="406080" progId="Equation.3">
                  <p:embed/>
                </p:oleObj>
              </mc:Choice>
              <mc:Fallback>
                <p:oleObj name="方程式" r:id="rId3" imgW="990360" imgH="4060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1268760"/>
                        <a:ext cx="9906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9" name="Object 3"/>
          <p:cNvGraphicFramePr>
            <a:graphicFrameLocks noChangeAspect="1"/>
          </p:cNvGraphicFramePr>
          <p:nvPr/>
        </p:nvGraphicFramePr>
        <p:xfrm>
          <a:off x="4716016" y="1340768"/>
          <a:ext cx="558800" cy="279400"/>
        </p:xfrm>
        <a:graphic>
          <a:graphicData uri="http://schemas.openxmlformats.org/presentationml/2006/ole">
            <mc:AlternateContent xmlns:mc="http://schemas.openxmlformats.org/markup-compatibility/2006">
              <mc:Choice xmlns:v="urn:schemas-microsoft-com:vml" Requires="v">
                <p:oleObj spid="_x0000_s1027" name="方程式" r:id="rId5" imgW="558720" imgH="279360" progId="Equation.3">
                  <p:embed/>
                </p:oleObj>
              </mc:Choice>
              <mc:Fallback>
                <p:oleObj name="方程式" r:id="rId5" imgW="558720" imgH="279360" progId="Equation.3">
                  <p:embed/>
                  <p:pic>
                    <p:nvPicPr>
                      <p:cNvPr id="409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016" y="1340768"/>
                        <a:ext cx="5588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物件 5"/>
          <p:cNvGraphicFramePr>
            <a:graphicFrameLocks noChangeAspect="1"/>
          </p:cNvGraphicFramePr>
          <p:nvPr/>
        </p:nvGraphicFramePr>
        <p:xfrm>
          <a:off x="3923928" y="1700808"/>
          <a:ext cx="1854200" cy="330200"/>
        </p:xfrm>
        <a:graphic>
          <a:graphicData uri="http://schemas.openxmlformats.org/presentationml/2006/ole">
            <mc:AlternateContent xmlns:mc="http://schemas.openxmlformats.org/markup-compatibility/2006">
              <mc:Choice xmlns:v="urn:schemas-microsoft-com:vml" Requires="v">
                <p:oleObj spid="_x0000_s1028" name="方程式" r:id="rId7" imgW="1854000" imgH="330120" progId="Equation.3">
                  <p:embed/>
                </p:oleObj>
              </mc:Choice>
              <mc:Fallback>
                <p:oleObj name="方程式" r:id="rId7" imgW="1854000" imgH="330120" progId="Equation.3">
                  <p:embed/>
                  <p:pic>
                    <p:nvPicPr>
                      <p:cNvPr id="6" name="物件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3928" y="1700808"/>
                        <a:ext cx="18542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物件 6"/>
          <p:cNvGraphicFramePr>
            <a:graphicFrameLocks noChangeAspect="1"/>
          </p:cNvGraphicFramePr>
          <p:nvPr/>
        </p:nvGraphicFramePr>
        <p:xfrm>
          <a:off x="1043608" y="2204864"/>
          <a:ext cx="7073900" cy="863600"/>
        </p:xfrm>
        <a:graphic>
          <a:graphicData uri="http://schemas.openxmlformats.org/presentationml/2006/ole">
            <mc:AlternateContent xmlns:mc="http://schemas.openxmlformats.org/markup-compatibility/2006">
              <mc:Choice xmlns:v="urn:schemas-microsoft-com:vml" Requires="v">
                <p:oleObj spid="_x0000_s1029" name="方程式" r:id="rId9" imgW="7073640" imgH="863280" progId="Equation.3">
                  <p:embed/>
                </p:oleObj>
              </mc:Choice>
              <mc:Fallback>
                <p:oleObj name="方程式" r:id="rId9" imgW="7073640" imgH="863280" progId="Equation.3">
                  <p:embed/>
                  <p:pic>
                    <p:nvPicPr>
                      <p:cNvPr id="7" name="物件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3608" y="2204864"/>
                        <a:ext cx="7073900"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物件 7"/>
          <p:cNvGraphicFramePr>
            <a:graphicFrameLocks noChangeAspect="1"/>
          </p:cNvGraphicFramePr>
          <p:nvPr/>
        </p:nvGraphicFramePr>
        <p:xfrm>
          <a:off x="1547664" y="3356992"/>
          <a:ext cx="1066800" cy="342900"/>
        </p:xfrm>
        <a:graphic>
          <a:graphicData uri="http://schemas.openxmlformats.org/presentationml/2006/ole">
            <mc:AlternateContent xmlns:mc="http://schemas.openxmlformats.org/markup-compatibility/2006">
              <mc:Choice xmlns:v="urn:schemas-microsoft-com:vml" Requires="v">
                <p:oleObj spid="_x0000_s1030" name="方程式" r:id="rId11" imgW="1066680" imgH="342720" progId="Equation.3">
                  <p:embed/>
                </p:oleObj>
              </mc:Choice>
              <mc:Fallback>
                <p:oleObj name="方程式" r:id="rId11" imgW="1066680" imgH="342720" progId="Equation.3">
                  <p:embed/>
                  <p:pic>
                    <p:nvPicPr>
                      <p:cNvPr id="8" name="物件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47664" y="3356992"/>
                        <a:ext cx="10668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物件 8"/>
          <p:cNvGraphicFramePr>
            <a:graphicFrameLocks noChangeAspect="1"/>
          </p:cNvGraphicFramePr>
          <p:nvPr/>
        </p:nvGraphicFramePr>
        <p:xfrm>
          <a:off x="3491880" y="3717032"/>
          <a:ext cx="1536700" cy="812800"/>
        </p:xfrm>
        <a:graphic>
          <a:graphicData uri="http://schemas.openxmlformats.org/presentationml/2006/ole">
            <mc:AlternateContent xmlns:mc="http://schemas.openxmlformats.org/markup-compatibility/2006">
              <mc:Choice xmlns:v="urn:schemas-microsoft-com:vml" Requires="v">
                <p:oleObj spid="_x0000_s1031" name="方程式" r:id="rId13" imgW="1536480" imgH="812520" progId="Equation.3">
                  <p:embed/>
                </p:oleObj>
              </mc:Choice>
              <mc:Fallback>
                <p:oleObj name="方程式" r:id="rId13" imgW="1536480" imgH="812520" progId="Equation.3">
                  <p:embed/>
                  <p:pic>
                    <p:nvPicPr>
                      <p:cNvPr id="9" name="物件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91880" y="3717032"/>
                        <a:ext cx="1536700" cy="81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物件 9"/>
          <p:cNvGraphicFramePr>
            <a:graphicFrameLocks noChangeAspect="1"/>
          </p:cNvGraphicFramePr>
          <p:nvPr/>
        </p:nvGraphicFramePr>
        <p:xfrm>
          <a:off x="5652120" y="4581128"/>
          <a:ext cx="1155700" cy="342900"/>
        </p:xfrm>
        <a:graphic>
          <a:graphicData uri="http://schemas.openxmlformats.org/presentationml/2006/ole">
            <mc:AlternateContent xmlns:mc="http://schemas.openxmlformats.org/markup-compatibility/2006">
              <mc:Choice xmlns:v="urn:schemas-microsoft-com:vml" Requires="v">
                <p:oleObj spid="_x0000_s1032" name="方程式" r:id="rId15" imgW="1155600" imgH="342720" progId="Equation.3">
                  <p:embed/>
                </p:oleObj>
              </mc:Choice>
              <mc:Fallback>
                <p:oleObj name="方程式" r:id="rId15" imgW="1155600" imgH="342720" progId="Equation.3">
                  <p:embed/>
                  <p:pic>
                    <p:nvPicPr>
                      <p:cNvPr id="10" name="物件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652120" y="4581128"/>
                        <a:ext cx="11557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5" name="Object 9"/>
          <p:cNvGraphicFramePr>
            <a:graphicFrameLocks noChangeAspect="1"/>
          </p:cNvGraphicFramePr>
          <p:nvPr/>
        </p:nvGraphicFramePr>
        <p:xfrm>
          <a:off x="755576" y="5013176"/>
          <a:ext cx="1625600" cy="342900"/>
        </p:xfrm>
        <a:graphic>
          <a:graphicData uri="http://schemas.openxmlformats.org/presentationml/2006/ole">
            <mc:AlternateContent xmlns:mc="http://schemas.openxmlformats.org/markup-compatibility/2006">
              <mc:Choice xmlns:v="urn:schemas-microsoft-com:vml" Requires="v">
                <p:oleObj spid="_x0000_s1033" name="方程式" r:id="rId17" imgW="1625400" imgH="342720" progId="Equation.3">
                  <p:embed/>
                </p:oleObj>
              </mc:Choice>
              <mc:Fallback>
                <p:oleObj name="方程式" r:id="rId17" imgW="1625400" imgH="342720" progId="Equation.3">
                  <p:embed/>
                  <p:pic>
                    <p:nvPicPr>
                      <p:cNvPr id="4105" name="Object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55576" y="5013176"/>
                        <a:ext cx="16256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6" name="Object 10"/>
          <p:cNvGraphicFramePr>
            <a:graphicFrameLocks noChangeAspect="1"/>
          </p:cNvGraphicFramePr>
          <p:nvPr/>
        </p:nvGraphicFramePr>
        <p:xfrm>
          <a:off x="2699792" y="5517232"/>
          <a:ext cx="3009900" cy="812800"/>
        </p:xfrm>
        <a:graphic>
          <a:graphicData uri="http://schemas.openxmlformats.org/presentationml/2006/ole">
            <mc:AlternateContent xmlns:mc="http://schemas.openxmlformats.org/markup-compatibility/2006">
              <mc:Choice xmlns:v="urn:schemas-microsoft-com:vml" Requires="v">
                <p:oleObj spid="_x0000_s1034" name="方程式" r:id="rId19" imgW="3009600" imgH="812520" progId="Equation.3">
                  <p:embed/>
                </p:oleObj>
              </mc:Choice>
              <mc:Fallback>
                <p:oleObj name="方程式" r:id="rId19" imgW="3009600" imgH="812520" progId="Equation.3">
                  <p:embed/>
                  <p:pic>
                    <p:nvPicPr>
                      <p:cNvPr id="4106" name="Object 1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699792" y="5517232"/>
                        <a:ext cx="3009900" cy="81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日期版面配置區 12"/>
          <p:cNvSpPr>
            <a:spLocks noGrp="1"/>
          </p:cNvSpPr>
          <p:nvPr>
            <p:ph type="dt" sz="half" idx="10"/>
          </p:nvPr>
        </p:nvSpPr>
        <p:spPr/>
        <p:txBody>
          <a:bodyPr/>
          <a:lstStyle/>
          <a:p>
            <a:r>
              <a:rPr lang="en-US" altLang="zh-TW"/>
              <a:t>Copyright © </a:t>
            </a:r>
            <a:r>
              <a:rPr lang="zh-TW" altLang="en-US"/>
              <a:t>滄海書局</a:t>
            </a:r>
          </a:p>
        </p:txBody>
      </p:sp>
      <p:sp>
        <p:nvSpPr>
          <p:cNvPr id="14" name="投影片編號版面配置區 13"/>
          <p:cNvSpPr>
            <a:spLocks noGrp="1"/>
          </p:cNvSpPr>
          <p:nvPr>
            <p:ph type="sldNum" sz="quarter" idx="12"/>
          </p:nvPr>
        </p:nvSpPr>
        <p:spPr/>
        <p:txBody>
          <a:bodyPr/>
          <a:lstStyle/>
          <a:p>
            <a:fld id="{8632C2C5-20A0-4062-ADB6-29D76B962CAE}" type="slidenum">
              <a:rPr lang="zh-TW" altLang="en-US" smtClean="0"/>
              <a:pPr/>
              <a:t>8</a:t>
            </a:fld>
            <a:endParaRPr lang="zh-TW"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3.31</a:t>
            </a:r>
            <a:endParaRPr lang="zh-TW" altLang="en-US" dirty="0"/>
          </a:p>
        </p:txBody>
      </p:sp>
      <p:pic>
        <p:nvPicPr>
          <p:cNvPr id="87042" name="Picture 2"/>
          <p:cNvPicPr>
            <a:picLocks noGrp="1" noChangeAspect="1" noChangeArrowheads="1"/>
          </p:cNvPicPr>
          <p:nvPr>
            <p:ph idx="1"/>
          </p:nvPr>
        </p:nvPicPr>
        <p:blipFill>
          <a:blip r:embed="rId2" cstate="print"/>
          <a:srcRect b="55160"/>
          <a:stretch>
            <a:fillRect/>
          </a:stretch>
        </p:blipFill>
        <p:spPr bwMode="auto">
          <a:xfrm>
            <a:off x="323850" y="1407683"/>
            <a:ext cx="8496300" cy="1229229"/>
          </a:xfrm>
          <a:prstGeom prst="rect">
            <a:avLst/>
          </a:prstGeom>
          <a:noFill/>
          <a:ln w="9525">
            <a:noFill/>
            <a:miter lim="800000"/>
            <a:headEnd/>
            <a:tailEnd/>
          </a:ln>
        </p:spPr>
      </p:pic>
      <p:pic>
        <p:nvPicPr>
          <p:cNvPr id="6" name="Picture 2"/>
          <p:cNvPicPr>
            <a:picLocks noChangeAspect="1" noChangeArrowheads="1"/>
          </p:cNvPicPr>
          <p:nvPr/>
        </p:nvPicPr>
        <p:blipFill>
          <a:blip r:embed="rId2" cstate="print"/>
          <a:srcRect t="49907"/>
          <a:stretch>
            <a:fillRect/>
          </a:stretch>
        </p:blipFill>
        <p:spPr bwMode="auto">
          <a:xfrm>
            <a:off x="323528" y="2780928"/>
            <a:ext cx="8496300" cy="1373245"/>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8632C2C5-20A0-4062-ADB6-29D76B962CAE}" type="slidenum">
              <a:rPr lang="zh-TW" altLang="en-US" smtClean="0"/>
              <a:pPr/>
              <a:t>80</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3.31(</a:t>
            </a:r>
            <a:r>
              <a:rPr lang="zh-TW" altLang="en-US" dirty="0"/>
              <a:t>續</a:t>
            </a:r>
            <a:r>
              <a:rPr lang="en-US" altLang="zh-TW" dirty="0"/>
              <a:t>)</a:t>
            </a:r>
            <a:endParaRPr lang="zh-TW" altLang="en-US" dirty="0"/>
          </a:p>
        </p:txBody>
      </p:sp>
      <p:pic>
        <p:nvPicPr>
          <p:cNvPr id="88067" name="Picture 3"/>
          <p:cNvPicPr>
            <a:picLocks noGrp="1" noChangeAspect="1" noChangeArrowheads="1"/>
          </p:cNvPicPr>
          <p:nvPr>
            <p:ph idx="1"/>
          </p:nvPr>
        </p:nvPicPr>
        <p:blipFill>
          <a:blip r:embed="rId2" cstate="print"/>
          <a:srcRect/>
          <a:stretch>
            <a:fillRect/>
          </a:stretch>
        </p:blipFill>
        <p:spPr bwMode="auto">
          <a:xfrm>
            <a:off x="1763688" y="908720"/>
            <a:ext cx="5567659" cy="5839684"/>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8632C2C5-20A0-4062-ADB6-29D76B962CAE}" type="slidenum">
              <a:rPr lang="zh-TW" altLang="en-US" smtClean="0"/>
              <a:pPr/>
              <a:t>81</a:t>
            </a:fld>
            <a:endParaRPr lang="zh-TW" alt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3.31(</a:t>
            </a:r>
            <a:r>
              <a:rPr lang="zh-TW" altLang="en-US" dirty="0"/>
              <a:t>續</a:t>
            </a:r>
            <a:r>
              <a:rPr lang="en-US" altLang="zh-TW" dirty="0"/>
              <a:t>)</a:t>
            </a:r>
            <a:endParaRPr lang="zh-TW" altLang="en-US" dirty="0"/>
          </a:p>
        </p:txBody>
      </p:sp>
      <p:pic>
        <p:nvPicPr>
          <p:cNvPr id="89090" name="Picture 2"/>
          <p:cNvPicPr>
            <a:picLocks noGrp="1" noChangeAspect="1" noChangeArrowheads="1"/>
          </p:cNvPicPr>
          <p:nvPr>
            <p:ph idx="1"/>
          </p:nvPr>
        </p:nvPicPr>
        <p:blipFill>
          <a:blip r:embed="rId2" cstate="print"/>
          <a:srcRect/>
          <a:stretch>
            <a:fillRect/>
          </a:stretch>
        </p:blipFill>
        <p:spPr bwMode="auto">
          <a:xfrm>
            <a:off x="323850" y="1412776"/>
            <a:ext cx="8496300" cy="3032349"/>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8632C2C5-20A0-4062-ADB6-29D76B962CAE}" type="slidenum">
              <a:rPr lang="zh-TW" altLang="en-US" smtClean="0"/>
              <a:pPr/>
              <a:t>82</a:t>
            </a:fld>
            <a:endParaRPr lang="zh-TW" alt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3.32</a:t>
            </a:r>
            <a:endParaRPr lang="zh-TW" altLang="en-US" dirty="0"/>
          </a:p>
        </p:txBody>
      </p:sp>
      <p:pic>
        <p:nvPicPr>
          <p:cNvPr id="90114" name="Picture 2"/>
          <p:cNvPicPr>
            <a:picLocks noGrp="1" noChangeAspect="1" noChangeArrowheads="1"/>
          </p:cNvPicPr>
          <p:nvPr>
            <p:ph idx="1"/>
          </p:nvPr>
        </p:nvPicPr>
        <p:blipFill>
          <a:blip r:embed="rId2" cstate="print"/>
          <a:srcRect/>
          <a:stretch>
            <a:fillRect/>
          </a:stretch>
        </p:blipFill>
        <p:spPr bwMode="auto">
          <a:xfrm>
            <a:off x="323850" y="1412776"/>
            <a:ext cx="8496300" cy="881037"/>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323850" y="2636912"/>
            <a:ext cx="8496300" cy="3647669"/>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8632C2C5-20A0-4062-ADB6-29D76B962CAE}" type="slidenum">
              <a:rPr lang="zh-TW" altLang="en-US" smtClean="0"/>
              <a:pPr/>
              <a:t>83</a:t>
            </a:fld>
            <a:endParaRPr lang="zh-TW" alt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3.32(</a:t>
            </a:r>
            <a:r>
              <a:rPr lang="zh-TW" altLang="en-US" dirty="0"/>
              <a:t>續</a:t>
            </a:r>
            <a:r>
              <a:rPr lang="en-US" altLang="zh-TW" dirty="0"/>
              <a:t>)</a:t>
            </a:r>
            <a:endParaRPr lang="zh-TW" altLang="en-US" dirty="0"/>
          </a:p>
        </p:txBody>
      </p:sp>
      <p:pic>
        <p:nvPicPr>
          <p:cNvPr id="91139" name="Picture 3"/>
          <p:cNvPicPr>
            <a:picLocks noGrp="1" noChangeAspect="1" noChangeArrowheads="1"/>
          </p:cNvPicPr>
          <p:nvPr>
            <p:ph idx="1"/>
          </p:nvPr>
        </p:nvPicPr>
        <p:blipFill>
          <a:blip r:embed="rId2" cstate="print"/>
          <a:srcRect/>
          <a:stretch>
            <a:fillRect/>
          </a:stretch>
        </p:blipFill>
        <p:spPr bwMode="auto">
          <a:xfrm>
            <a:off x="323850" y="1412776"/>
            <a:ext cx="8496300" cy="4554379"/>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8632C2C5-20A0-4062-ADB6-29D76B962CAE}" type="slidenum">
              <a:rPr lang="zh-TW" altLang="en-US" smtClean="0"/>
              <a:pPr/>
              <a:t>84</a:t>
            </a:fld>
            <a:endParaRPr lang="zh-TW" alt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3.32(</a:t>
            </a:r>
            <a:r>
              <a:rPr lang="zh-TW" altLang="en-US" dirty="0"/>
              <a:t>續</a:t>
            </a:r>
            <a:r>
              <a:rPr lang="en-US" altLang="zh-TW" dirty="0"/>
              <a:t>)</a:t>
            </a:r>
            <a:endParaRPr lang="zh-TW" altLang="en-US" dirty="0"/>
          </a:p>
        </p:txBody>
      </p:sp>
      <p:pic>
        <p:nvPicPr>
          <p:cNvPr id="92162" name="Picture 2"/>
          <p:cNvPicPr>
            <a:picLocks noGrp="1" noChangeAspect="1" noChangeArrowheads="1"/>
          </p:cNvPicPr>
          <p:nvPr>
            <p:ph idx="1"/>
          </p:nvPr>
        </p:nvPicPr>
        <p:blipFill>
          <a:blip r:embed="rId2" cstate="print"/>
          <a:srcRect/>
          <a:stretch>
            <a:fillRect/>
          </a:stretch>
        </p:blipFill>
        <p:spPr bwMode="auto">
          <a:xfrm>
            <a:off x="323850" y="1412776"/>
            <a:ext cx="8496300" cy="4094602"/>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8632C2C5-20A0-4062-ADB6-29D76B962CAE}" type="slidenum">
              <a:rPr lang="zh-TW" altLang="en-US" smtClean="0"/>
              <a:pPr/>
              <a:t>85</a:t>
            </a:fld>
            <a:endParaRPr lang="zh-TW" alt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3.11</a:t>
            </a:r>
            <a:r>
              <a:rPr lang="zh-TW" altLang="en-US" dirty="0"/>
              <a:t> 伽瑪和指數分布</a:t>
            </a:r>
          </a:p>
        </p:txBody>
      </p:sp>
      <p:sp>
        <p:nvSpPr>
          <p:cNvPr id="5" name="內容版面配置區 4"/>
          <p:cNvSpPr>
            <a:spLocks noGrp="1"/>
          </p:cNvSpPr>
          <p:nvPr>
            <p:ph idx="1"/>
          </p:nvPr>
        </p:nvSpPr>
        <p:spPr>
          <a:xfrm>
            <a:off x="323528" y="3501008"/>
            <a:ext cx="8496944" cy="2880320"/>
          </a:xfrm>
        </p:spPr>
        <p:txBody>
          <a:bodyPr/>
          <a:lstStyle/>
          <a:p>
            <a:pPr marL="514350" indent="-514350">
              <a:buFont typeface="+mj-lt"/>
              <a:buAutoNum type="alphaLcParenR"/>
            </a:pPr>
            <a:r>
              <a:rPr lang="zh-TW" altLang="en-US" dirty="0"/>
              <a:t>                                    </a:t>
            </a:r>
            <a:r>
              <a:rPr lang="en-US" altLang="zh-TW" dirty="0"/>
              <a:t> </a:t>
            </a:r>
            <a:r>
              <a:rPr lang="zh-TW" altLang="en-US" dirty="0"/>
              <a:t>，對於一個正整數 </a:t>
            </a:r>
            <a:r>
              <a:rPr lang="en-US" altLang="zh-TW" i="1" dirty="0"/>
              <a:t>n</a:t>
            </a:r>
            <a:r>
              <a:rPr lang="zh-TW" altLang="en-US" dirty="0"/>
              <a:t>。</a:t>
            </a:r>
            <a:endParaRPr lang="en-US" altLang="zh-TW" dirty="0"/>
          </a:p>
          <a:p>
            <a:pPr marL="514350" indent="-514350">
              <a:buFont typeface="+mj-lt"/>
              <a:buAutoNum type="alphaLcParenR"/>
            </a:pPr>
            <a:r>
              <a:rPr lang="zh-TW" altLang="en-US" dirty="0"/>
              <a:t>對於一個正整數 </a:t>
            </a:r>
            <a:r>
              <a:rPr lang="en-US" altLang="zh-TW" i="1" dirty="0"/>
              <a:t>n</a:t>
            </a:r>
            <a:r>
              <a:rPr lang="zh-TW" altLang="en-US" dirty="0"/>
              <a:t>，                  。</a:t>
            </a:r>
            <a:endParaRPr lang="en-US" altLang="zh-TW" dirty="0"/>
          </a:p>
          <a:p>
            <a:pPr marL="514350" indent="-514350">
              <a:buFont typeface="+mj-lt"/>
              <a:buAutoNum type="alphaLcParenR"/>
            </a:pPr>
            <a:r>
              <a:rPr lang="en-US" altLang="zh-TW" dirty="0"/>
              <a:t>          </a:t>
            </a:r>
            <a:r>
              <a:rPr lang="zh-TW" altLang="en-US" dirty="0"/>
              <a:t>。</a:t>
            </a:r>
            <a:endParaRPr lang="en-US" altLang="zh-TW" dirty="0"/>
          </a:p>
          <a:p>
            <a:pPr marL="514350" indent="-514350">
              <a:buFont typeface="+mj-lt"/>
              <a:buAutoNum type="alphaLcParenR"/>
            </a:pPr>
            <a:r>
              <a:rPr lang="en-US" altLang="zh-TW" dirty="0"/>
              <a:t>              </a:t>
            </a:r>
            <a:r>
              <a:rPr lang="zh-TW" altLang="en-US" dirty="0"/>
              <a:t>   。</a:t>
            </a:r>
            <a:endParaRPr lang="en-US" altLang="zh-TW" dirty="0"/>
          </a:p>
          <a:p>
            <a:endParaRPr lang="zh-TW" altLang="en-US" dirty="0"/>
          </a:p>
        </p:txBody>
      </p:sp>
      <p:pic>
        <p:nvPicPr>
          <p:cNvPr id="6" name="Picture 2"/>
          <p:cNvPicPr>
            <a:picLocks noChangeAspect="1" noChangeArrowheads="1"/>
          </p:cNvPicPr>
          <p:nvPr/>
        </p:nvPicPr>
        <p:blipFill>
          <a:blip r:embed="rId3" cstate="print"/>
          <a:srcRect/>
          <a:stretch>
            <a:fillRect/>
          </a:stretch>
        </p:blipFill>
        <p:spPr bwMode="auto">
          <a:xfrm>
            <a:off x="539552" y="1354178"/>
            <a:ext cx="7992000" cy="2002814"/>
          </a:xfrm>
          <a:prstGeom prst="rect">
            <a:avLst/>
          </a:prstGeom>
          <a:noFill/>
          <a:ln w="9525">
            <a:noFill/>
            <a:miter lim="800000"/>
            <a:headEnd/>
            <a:tailEnd/>
          </a:ln>
          <a:effectLst/>
        </p:spPr>
      </p:pic>
      <p:graphicFrame>
        <p:nvGraphicFramePr>
          <p:cNvPr id="8" name="物件 7"/>
          <p:cNvGraphicFramePr>
            <a:graphicFrameLocks noChangeAspect="1"/>
          </p:cNvGraphicFramePr>
          <p:nvPr/>
        </p:nvGraphicFramePr>
        <p:xfrm>
          <a:off x="956692" y="3645024"/>
          <a:ext cx="3543300" cy="342900"/>
        </p:xfrm>
        <a:graphic>
          <a:graphicData uri="http://schemas.openxmlformats.org/presentationml/2006/ole">
            <mc:AlternateContent xmlns:mc="http://schemas.openxmlformats.org/markup-compatibility/2006">
              <mc:Choice xmlns:v="urn:schemas-microsoft-com:vml" Requires="v">
                <p:oleObj spid="_x0000_s12290" name="方程式" r:id="rId4" imgW="3543120" imgH="342720" progId="Equation.3">
                  <p:embed/>
                </p:oleObj>
              </mc:Choice>
              <mc:Fallback>
                <p:oleObj name="方程式" r:id="rId4" imgW="3543120" imgH="342720" progId="Equation.3">
                  <p:embed/>
                  <p:pic>
                    <p:nvPicPr>
                      <p:cNvPr id="8" name="物件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692" y="3645024"/>
                        <a:ext cx="35433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3189" name="Object 5"/>
          <p:cNvGraphicFramePr>
            <a:graphicFrameLocks noChangeAspect="1"/>
          </p:cNvGraphicFramePr>
          <p:nvPr/>
        </p:nvGraphicFramePr>
        <p:xfrm>
          <a:off x="4283968" y="4221088"/>
          <a:ext cx="1701800" cy="342900"/>
        </p:xfrm>
        <a:graphic>
          <a:graphicData uri="http://schemas.openxmlformats.org/presentationml/2006/ole">
            <mc:AlternateContent xmlns:mc="http://schemas.openxmlformats.org/markup-compatibility/2006">
              <mc:Choice xmlns:v="urn:schemas-microsoft-com:vml" Requires="v">
                <p:oleObj spid="_x0000_s12291" name="方程式" r:id="rId6" imgW="1701720" imgH="342720" progId="Equation.3">
                  <p:embed/>
                </p:oleObj>
              </mc:Choice>
              <mc:Fallback>
                <p:oleObj name="方程式" r:id="rId6" imgW="1701720" imgH="342720" progId="Equation.3">
                  <p:embed/>
                  <p:pic>
                    <p:nvPicPr>
                      <p:cNvPr id="93189"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3968" y="4221088"/>
                        <a:ext cx="17018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物件 10"/>
          <p:cNvGraphicFramePr>
            <a:graphicFrameLocks noChangeAspect="1"/>
          </p:cNvGraphicFramePr>
          <p:nvPr/>
        </p:nvGraphicFramePr>
        <p:xfrm>
          <a:off x="971600" y="4742284"/>
          <a:ext cx="939800" cy="342900"/>
        </p:xfrm>
        <a:graphic>
          <a:graphicData uri="http://schemas.openxmlformats.org/presentationml/2006/ole">
            <mc:AlternateContent xmlns:mc="http://schemas.openxmlformats.org/markup-compatibility/2006">
              <mc:Choice xmlns:v="urn:schemas-microsoft-com:vml" Requires="v">
                <p:oleObj spid="_x0000_s12292" name="方程式" r:id="rId8" imgW="939600" imgH="342720" progId="Equation.3">
                  <p:embed/>
                </p:oleObj>
              </mc:Choice>
              <mc:Fallback>
                <p:oleObj name="方程式" r:id="rId8" imgW="939600" imgH="342720" progId="Equation.3">
                  <p:embed/>
                  <p:pic>
                    <p:nvPicPr>
                      <p:cNvPr id="11" name="物件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1600" y="4742284"/>
                        <a:ext cx="9398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3192" name="Object 8"/>
          <p:cNvGraphicFramePr>
            <a:graphicFrameLocks noChangeAspect="1"/>
          </p:cNvGraphicFramePr>
          <p:nvPr/>
        </p:nvGraphicFramePr>
        <p:xfrm>
          <a:off x="971600" y="5267548"/>
          <a:ext cx="1574800" cy="393700"/>
        </p:xfrm>
        <a:graphic>
          <a:graphicData uri="http://schemas.openxmlformats.org/presentationml/2006/ole">
            <mc:AlternateContent xmlns:mc="http://schemas.openxmlformats.org/markup-compatibility/2006">
              <mc:Choice xmlns:v="urn:schemas-microsoft-com:vml" Requires="v">
                <p:oleObj spid="_x0000_s12293" name="方程式" r:id="rId10" imgW="1574640" imgH="393480" progId="Equation.3">
                  <p:embed/>
                </p:oleObj>
              </mc:Choice>
              <mc:Fallback>
                <p:oleObj name="方程式" r:id="rId10" imgW="1574640" imgH="393480" progId="Equation.3">
                  <p:embed/>
                  <p:pic>
                    <p:nvPicPr>
                      <p:cNvPr id="93192"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1600" y="5267548"/>
                        <a:ext cx="15748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日期版面配置區 8"/>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8632C2C5-20A0-4062-ADB6-29D76B962CAE}" type="slidenum">
              <a:rPr lang="zh-TW" altLang="en-US" smtClean="0"/>
              <a:pPr/>
              <a:t>86</a:t>
            </a:fld>
            <a:endParaRPr lang="zh-TW"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伽瑪分布</a:t>
            </a:r>
          </a:p>
        </p:txBody>
      </p:sp>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8632C2C5-20A0-4062-ADB6-29D76B962CAE}" type="slidenum">
              <a:rPr lang="zh-TW" altLang="en-US" smtClean="0"/>
              <a:pPr/>
              <a:t>87</a:t>
            </a:fld>
            <a:endParaRPr lang="zh-TW" altLang="en-US"/>
          </a:p>
        </p:txBody>
      </p:sp>
      <p:pic>
        <p:nvPicPr>
          <p:cNvPr id="9" name="Picture 2"/>
          <p:cNvPicPr>
            <a:picLocks noGrp="1" noChangeAspect="1" noChangeArrowheads="1"/>
          </p:cNvPicPr>
          <p:nvPr>
            <p:ph idx="1"/>
          </p:nvPr>
        </p:nvPicPr>
        <p:blipFill>
          <a:blip r:embed="rId2" cstate="print"/>
          <a:srcRect t="2097"/>
          <a:stretch>
            <a:fillRect/>
          </a:stretch>
        </p:blipFill>
        <p:spPr bwMode="auto">
          <a:xfrm>
            <a:off x="323850" y="1628800"/>
            <a:ext cx="8496300" cy="2861342"/>
          </a:xfrm>
          <a:prstGeom prst="rect">
            <a:avLst/>
          </a:prstGeom>
          <a:noFill/>
          <a:ln w="9525">
            <a:noFill/>
            <a:miter lim="800000"/>
            <a:headEnd/>
            <a:tailEnd/>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伽瑪分布</a:t>
            </a:r>
            <a:r>
              <a:rPr lang="en-US" altLang="zh-TW" dirty="0"/>
              <a:t>(</a:t>
            </a:r>
            <a:r>
              <a:rPr lang="zh-TW" altLang="en-US" dirty="0"/>
              <a:t>續</a:t>
            </a:r>
            <a:r>
              <a:rPr lang="en-US" altLang="zh-TW" dirty="0"/>
              <a:t>)</a:t>
            </a:r>
            <a:endParaRPr lang="zh-TW" altLang="en-US" dirty="0"/>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8632C2C5-20A0-4062-ADB6-29D76B962CAE}" type="slidenum">
              <a:rPr lang="zh-TW" altLang="en-US" smtClean="0"/>
              <a:pPr/>
              <a:t>88</a:t>
            </a:fld>
            <a:endParaRPr lang="zh-TW" altLang="en-US"/>
          </a:p>
        </p:txBody>
      </p:sp>
      <p:pic>
        <p:nvPicPr>
          <p:cNvPr id="130050" name="Picture 2"/>
          <p:cNvPicPr>
            <a:picLocks noGrp="1" noChangeAspect="1" noChangeArrowheads="1"/>
          </p:cNvPicPr>
          <p:nvPr>
            <p:ph idx="1"/>
          </p:nvPr>
        </p:nvPicPr>
        <p:blipFill>
          <a:blip r:embed="rId2" cstate="print"/>
          <a:srcRect/>
          <a:stretch>
            <a:fillRect/>
          </a:stretch>
        </p:blipFill>
        <p:spPr bwMode="auto">
          <a:xfrm>
            <a:off x="826381" y="1268413"/>
            <a:ext cx="7491237" cy="5113337"/>
          </a:xfrm>
          <a:prstGeom prst="rect">
            <a:avLst/>
          </a:prstGeom>
          <a:noFill/>
          <a:ln w="9525">
            <a:noFill/>
            <a:miter lim="800000"/>
            <a:headEnd/>
            <a:tailEnd/>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指數分布</a:t>
            </a:r>
          </a:p>
        </p:txBody>
      </p:sp>
      <p:pic>
        <p:nvPicPr>
          <p:cNvPr id="7" name="Picture 2"/>
          <p:cNvPicPr>
            <a:picLocks noGrp="1" noChangeAspect="1" noChangeArrowheads="1"/>
          </p:cNvPicPr>
          <p:nvPr>
            <p:ph idx="1"/>
          </p:nvPr>
        </p:nvPicPr>
        <p:blipFill>
          <a:blip r:embed="rId2" cstate="print"/>
          <a:srcRect/>
          <a:stretch>
            <a:fillRect/>
          </a:stretch>
        </p:blipFill>
        <p:spPr bwMode="auto">
          <a:xfrm>
            <a:off x="437253" y="1556792"/>
            <a:ext cx="8311211" cy="2880320"/>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8632C2C5-20A0-4062-ADB6-29D76B962CAE}" type="slidenum">
              <a:rPr lang="zh-TW" altLang="en-US" smtClean="0"/>
              <a:pPr/>
              <a:t>89</a:t>
            </a:fld>
            <a:endParaRPr lang="zh-TW"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a:t>
            </a:r>
            <a:endParaRPr lang="zh-TW" altLang="en-US" dirty="0"/>
          </a:p>
        </p:txBody>
      </p:sp>
      <p:pic>
        <p:nvPicPr>
          <p:cNvPr id="5122" name="Picture 2"/>
          <p:cNvPicPr>
            <a:picLocks noGrp="1" noChangeAspect="1" noChangeArrowheads="1"/>
          </p:cNvPicPr>
          <p:nvPr>
            <p:ph idx="1"/>
          </p:nvPr>
        </p:nvPicPr>
        <p:blipFill>
          <a:blip r:embed="rId2" cstate="print"/>
          <a:srcRect b="71617"/>
          <a:stretch>
            <a:fillRect/>
          </a:stretch>
        </p:blipFill>
        <p:spPr bwMode="auto">
          <a:xfrm>
            <a:off x="539552" y="1340421"/>
            <a:ext cx="7981891" cy="1512515"/>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29728"/>
          <a:stretch>
            <a:fillRect/>
          </a:stretch>
        </p:blipFill>
        <p:spPr bwMode="auto">
          <a:xfrm>
            <a:off x="539552" y="2924944"/>
            <a:ext cx="7981891" cy="3744763"/>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8632C2C5-20A0-4062-ADB6-29D76B962CAE}" type="slidenum">
              <a:rPr lang="zh-TW" altLang="en-US" smtClean="0"/>
              <a:pPr/>
              <a:t>9</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伽瑪和指數分布</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8632C2C5-20A0-4062-ADB6-29D76B962CAE}" type="slidenum">
              <a:rPr lang="zh-TW" altLang="en-US" smtClean="0"/>
              <a:pPr/>
              <a:t>90</a:t>
            </a:fld>
            <a:endParaRPr lang="zh-TW" altLang="en-US"/>
          </a:p>
        </p:txBody>
      </p:sp>
      <p:pic>
        <p:nvPicPr>
          <p:cNvPr id="6" name="Picture 3"/>
          <p:cNvPicPr>
            <a:picLocks noChangeAspect="1" noChangeArrowheads="1"/>
          </p:cNvPicPr>
          <p:nvPr/>
        </p:nvPicPr>
        <p:blipFill>
          <a:blip r:embed="rId2" cstate="print"/>
          <a:srcRect/>
          <a:stretch>
            <a:fillRect/>
          </a:stretch>
        </p:blipFill>
        <p:spPr bwMode="auto">
          <a:xfrm>
            <a:off x="465907" y="1484783"/>
            <a:ext cx="8138541" cy="1562100"/>
          </a:xfrm>
          <a:prstGeom prst="rect">
            <a:avLst/>
          </a:prstGeom>
          <a:noFill/>
          <a:ln w="9525">
            <a:noFill/>
            <a:miter lim="800000"/>
            <a:headEnd/>
            <a:tailEnd/>
          </a:ln>
          <a:effectLst/>
        </p:spPr>
      </p:pic>
      <p:pic>
        <p:nvPicPr>
          <p:cNvPr id="7" name="Picture 4"/>
          <p:cNvPicPr>
            <a:picLocks noChangeAspect="1" noChangeArrowheads="1"/>
          </p:cNvPicPr>
          <p:nvPr/>
        </p:nvPicPr>
        <p:blipFill>
          <a:blip r:embed="rId3" cstate="print"/>
          <a:srcRect/>
          <a:stretch>
            <a:fillRect/>
          </a:stretch>
        </p:blipFill>
        <p:spPr bwMode="auto">
          <a:xfrm>
            <a:off x="465585" y="3451076"/>
            <a:ext cx="8138541" cy="1562100"/>
          </a:xfrm>
          <a:prstGeom prst="rect">
            <a:avLst/>
          </a:prstGeom>
          <a:noFill/>
          <a:ln w="9525">
            <a:noFill/>
            <a:miter lim="800000"/>
            <a:headEnd/>
            <a:tailEnd/>
          </a:ln>
          <a:effec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伽瑪分布與卜瓦松程序的關係</a:t>
            </a:r>
          </a:p>
        </p:txBody>
      </p:sp>
      <p:sp>
        <p:nvSpPr>
          <p:cNvPr id="9" name="內容版面配置區 8"/>
          <p:cNvSpPr>
            <a:spLocks noGrp="1"/>
          </p:cNvSpPr>
          <p:nvPr>
            <p:ph idx="1"/>
          </p:nvPr>
        </p:nvSpPr>
        <p:spPr/>
        <p:txBody>
          <a:bodyPr/>
          <a:lstStyle/>
          <a:p>
            <a:r>
              <a:rPr lang="zh-TW" altLang="en-US" dirty="0"/>
              <a:t>使用卜瓦松分布，我們求得當持續至時間 </a:t>
            </a:r>
            <a:r>
              <a:rPr lang="en-US" altLang="zh-TW" i="1" dirty="0"/>
              <a:t>t </a:t>
            </a:r>
            <a:r>
              <a:rPr lang="zh-TW" altLang="en-US" dirty="0"/>
              <a:t>時沒有事件發生的機率為</a:t>
            </a:r>
            <a:br>
              <a:rPr lang="en-US" altLang="zh-TW" dirty="0"/>
            </a:br>
            <a:br>
              <a:rPr lang="en-US" altLang="zh-TW" dirty="0"/>
            </a:br>
            <a:br>
              <a:rPr lang="en-US" altLang="zh-TW" dirty="0"/>
            </a:br>
            <a:br>
              <a:rPr lang="en-US" altLang="zh-TW" dirty="0"/>
            </a:br>
            <a:r>
              <a:rPr lang="zh-TW" altLang="en-US" dirty="0"/>
              <a:t>我們現在可使用上述事實並令 </a:t>
            </a:r>
            <a:r>
              <a:rPr lang="en-US" altLang="zh-TW" i="1" dirty="0"/>
              <a:t>X </a:t>
            </a:r>
            <a:r>
              <a:rPr lang="zh-TW" altLang="en-US" dirty="0"/>
              <a:t>為至第一次卜瓦松事件的時間。直到發生了第一次事件的時間長度會超過 </a:t>
            </a:r>
            <a:r>
              <a:rPr lang="en-US" altLang="zh-TW" i="1" dirty="0"/>
              <a:t>x </a:t>
            </a:r>
            <a:r>
              <a:rPr lang="zh-TW" altLang="en-US" dirty="0"/>
              <a:t>的機率和在 </a:t>
            </a:r>
            <a:r>
              <a:rPr lang="en-US" altLang="zh-TW" i="1" dirty="0"/>
              <a:t>x</a:t>
            </a:r>
            <a:r>
              <a:rPr lang="en-US" altLang="zh-TW" dirty="0"/>
              <a:t> </a:t>
            </a:r>
            <a:r>
              <a:rPr lang="zh-TW" altLang="en-US" dirty="0"/>
              <a:t>中沒有卜瓦松事件會發生的機率一樣。後者當然已知為       。因此，</a:t>
            </a:r>
          </a:p>
          <a:p>
            <a:endParaRPr lang="zh-TW" altLang="en-US" dirty="0"/>
          </a:p>
        </p:txBody>
      </p:sp>
      <p:graphicFrame>
        <p:nvGraphicFramePr>
          <p:cNvPr id="96261" name="Object 5"/>
          <p:cNvGraphicFramePr>
            <a:graphicFrameLocks noChangeAspect="1"/>
          </p:cNvGraphicFramePr>
          <p:nvPr/>
        </p:nvGraphicFramePr>
        <p:xfrm>
          <a:off x="2627784" y="2492896"/>
          <a:ext cx="3086100" cy="762000"/>
        </p:xfrm>
        <a:graphic>
          <a:graphicData uri="http://schemas.openxmlformats.org/presentationml/2006/ole">
            <mc:AlternateContent xmlns:mc="http://schemas.openxmlformats.org/markup-compatibility/2006">
              <mc:Choice xmlns:v="urn:schemas-microsoft-com:vml" Requires="v">
                <p:oleObj spid="_x0000_s13314" name="方程式" r:id="rId3" imgW="3085920" imgH="761760" progId="Equation.3">
                  <p:embed/>
                </p:oleObj>
              </mc:Choice>
              <mc:Fallback>
                <p:oleObj name="方程式" r:id="rId3" imgW="3085920" imgH="761760" progId="Equation.3">
                  <p:embed/>
                  <p:pic>
                    <p:nvPicPr>
                      <p:cNvPr id="96261"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784" y="2492896"/>
                        <a:ext cx="30861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6262" name="Object 6"/>
          <p:cNvGraphicFramePr>
            <a:graphicFrameLocks noChangeAspect="1"/>
          </p:cNvGraphicFramePr>
          <p:nvPr/>
        </p:nvGraphicFramePr>
        <p:xfrm>
          <a:off x="6948264" y="5085184"/>
          <a:ext cx="469900" cy="342900"/>
        </p:xfrm>
        <a:graphic>
          <a:graphicData uri="http://schemas.openxmlformats.org/presentationml/2006/ole">
            <mc:AlternateContent xmlns:mc="http://schemas.openxmlformats.org/markup-compatibility/2006">
              <mc:Choice xmlns:v="urn:schemas-microsoft-com:vml" Requires="v">
                <p:oleObj spid="_x0000_s13315" name="方程式" r:id="rId5" imgW="469800" imgH="342720" progId="Equation.3">
                  <p:embed/>
                </p:oleObj>
              </mc:Choice>
              <mc:Fallback>
                <p:oleObj name="方程式" r:id="rId5" imgW="469800" imgH="342720" progId="Equation.3">
                  <p:embed/>
                  <p:pic>
                    <p:nvPicPr>
                      <p:cNvPr id="96262"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8264" y="5085184"/>
                        <a:ext cx="4699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6263" name="Object 7"/>
          <p:cNvGraphicFramePr>
            <a:graphicFrameLocks noChangeAspect="1"/>
          </p:cNvGraphicFramePr>
          <p:nvPr/>
        </p:nvGraphicFramePr>
        <p:xfrm>
          <a:off x="3419872" y="5589240"/>
          <a:ext cx="1917700" cy="406400"/>
        </p:xfrm>
        <a:graphic>
          <a:graphicData uri="http://schemas.openxmlformats.org/presentationml/2006/ole">
            <mc:AlternateContent xmlns:mc="http://schemas.openxmlformats.org/markup-compatibility/2006">
              <mc:Choice xmlns:v="urn:schemas-microsoft-com:vml" Requires="v">
                <p:oleObj spid="_x0000_s13316" name="方程式" r:id="rId7" imgW="1917360" imgH="406080" progId="Equation.3">
                  <p:embed/>
                </p:oleObj>
              </mc:Choice>
              <mc:Fallback>
                <p:oleObj name="方程式" r:id="rId7" imgW="1917360" imgH="406080" progId="Equation.3">
                  <p:embed/>
                  <p:pic>
                    <p:nvPicPr>
                      <p:cNvPr id="96263"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19872" y="5589240"/>
                        <a:ext cx="19177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8632C2C5-20A0-4062-ADB6-29D76B962CAE}" type="slidenum">
              <a:rPr lang="zh-TW" altLang="en-US" smtClean="0"/>
              <a:pPr/>
              <a:t>91</a:t>
            </a:fld>
            <a:endParaRPr lang="zh-TW"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伽瑪分布與卜瓦松程序的關係</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所以， </a:t>
            </a:r>
            <a:r>
              <a:rPr lang="en-US" altLang="zh-TW" i="1" dirty="0"/>
              <a:t>X </a:t>
            </a:r>
            <a:r>
              <a:rPr lang="zh-TW" altLang="en-US" dirty="0"/>
              <a:t>的累積分布函數為</a:t>
            </a:r>
            <a:br>
              <a:rPr lang="en-US" altLang="zh-TW" dirty="0"/>
            </a:br>
            <a:br>
              <a:rPr lang="en-US" altLang="zh-TW" dirty="0"/>
            </a:br>
            <a:br>
              <a:rPr lang="en-US" altLang="zh-TW" dirty="0"/>
            </a:br>
            <a:r>
              <a:rPr lang="zh-TW" altLang="en-US" dirty="0"/>
              <a:t>我們對以上的累積分布函數微分以得到密度函數</a:t>
            </a:r>
            <a:br>
              <a:rPr lang="en-US" altLang="zh-TW" dirty="0"/>
            </a:br>
            <a:br>
              <a:rPr lang="en-US" altLang="zh-TW" dirty="0"/>
            </a:br>
            <a:br>
              <a:rPr lang="en-US" altLang="zh-TW" dirty="0"/>
            </a:br>
            <a:r>
              <a:rPr lang="zh-TW" altLang="en-US" dirty="0"/>
              <a:t>而這是指數分布的密度函數，其中             。</a:t>
            </a:r>
          </a:p>
        </p:txBody>
      </p:sp>
      <p:graphicFrame>
        <p:nvGraphicFramePr>
          <p:cNvPr id="4" name="物件 3"/>
          <p:cNvGraphicFramePr>
            <a:graphicFrameLocks noChangeAspect="1"/>
          </p:cNvGraphicFramePr>
          <p:nvPr/>
        </p:nvGraphicFramePr>
        <p:xfrm>
          <a:off x="3059832" y="2132856"/>
          <a:ext cx="2730500" cy="406400"/>
        </p:xfrm>
        <a:graphic>
          <a:graphicData uri="http://schemas.openxmlformats.org/presentationml/2006/ole">
            <mc:AlternateContent xmlns:mc="http://schemas.openxmlformats.org/markup-compatibility/2006">
              <mc:Choice xmlns:v="urn:schemas-microsoft-com:vml" Requires="v">
                <p:oleObj spid="_x0000_s14338" name="方程式" r:id="rId3" imgW="2730240" imgH="406080" progId="Equation.3">
                  <p:embed/>
                </p:oleObj>
              </mc:Choice>
              <mc:Fallback>
                <p:oleObj name="方程式" r:id="rId3" imgW="2730240" imgH="4060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2132856"/>
                        <a:ext cx="27305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8307" name="Object 3"/>
          <p:cNvGraphicFramePr>
            <a:graphicFrameLocks noChangeAspect="1"/>
          </p:cNvGraphicFramePr>
          <p:nvPr/>
        </p:nvGraphicFramePr>
        <p:xfrm>
          <a:off x="3563888" y="3501008"/>
          <a:ext cx="1536700" cy="406400"/>
        </p:xfrm>
        <a:graphic>
          <a:graphicData uri="http://schemas.openxmlformats.org/presentationml/2006/ole">
            <mc:AlternateContent xmlns:mc="http://schemas.openxmlformats.org/markup-compatibility/2006">
              <mc:Choice xmlns:v="urn:schemas-microsoft-com:vml" Requires="v">
                <p:oleObj spid="_x0000_s14339" name="方程式" r:id="rId5" imgW="1536480" imgH="406080" progId="Equation.3">
                  <p:embed/>
                </p:oleObj>
              </mc:Choice>
              <mc:Fallback>
                <p:oleObj name="方程式" r:id="rId5" imgW="1536480" imgH="406080" progId="Equation.3">
                  <p:embed/>
                  <p:pic>
                    <p:nvPicPr>
                      <p:cNvPr id="9830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3888" y="3501008"/>
                        <a:ext cx="15367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物件 5"/>
          <p:cNvGraphicFramePr>
            <a:graphicFrameLocks noChangeAspect="1"/>
          </p:cNvGraphicFramePr>
          <p:nvPr/>
        </p:nvGraphicFramePr>
        <p:xfrm>
          <a:off x="6588224" y="4581128"/>
          <a:ext cx="1003300" cy="330200"/>
        </p:xfrm>
        <a:graphic>
          <a:graphicData uri="http://schemas.openxmlformats.org/presentationml/2006/ole">
            <mc:AlternateContent xmlns:mc="http://schemas.openxmlformats.org/markup-compatibility/2006">
              <mc:Choice xmlns:v="urn:schemas-microsoft-com:vml" Requires="v">
                <p:oleObj spid="_x0000_s14340" name="方程式" r:id="rId7" imgW="1002960" imgH="330120" progId="Equation.3">
                  <p:embed/>
                </p:oleObj>
              </mc:Choice>
              <mc:Fallback>
                <p:oleObj name="方程式" r:id="rId7" imgW="1002960" imgH="330120" progId="Equation.3">
                  <p:embed/>
                  <p:pic>
                    <p:nvPicPr>
                      <p:cNvPr id="6" name="物件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88224" y="4581128"/>
                        <a:ext cx="10033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8632C2C5-20A0-4062-ADB6-29D76B962CAE}" type="slidenum">
              <a:rPr lang="zh-TW" altLang="en-US" smtClean="0"/>
              <a:pPr/>
              <a:t>92</a:t>
            </a:fld>
            <a:endParaRPr lang="zh-TW" alt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指數分布與伽瑪分布的應用</a:t>
            </a:r>
          </a:p>
        </p:txBody>
      </p:sp>
      <p:sp>
        <p:nvSpPr>
          <p:cNvPr id="3" name="內容版面配置區 2"/>
          <p:cNvSpPr>
            <a:spLocks noGrp="1"/>
          </p:cNvSpPr>
          <p:nvPr>
            <p:ph idx="1"/>
          </p:nvPr>
        </p:nvSpPr>
        <p:spPr/>
        <p:txBody>
          <a:bodyPr/>
          <a:lstStyle/>
          <a:p>
            <a:r>
              <a:rPr lang="zh-TW" altLang="en-US" dirty="0"/>
              <a:t>到指數分布的平均數是參數 </a:t>
            </a:r>
            <a:r>
              <a:rPr lang="el-GR" altLang="zh-TW" i="1" dirty="0"/>
              <a:t>β </a:t>
            </a:r>
            <a:r>
              <a:rPr lang="zh-TW" altLang="en-US" dirty="0"/>
              <a:t>，即卜瓦松分布中參數的倒數。</a:t>
            </a:r>
            <a:endParaRPr lang="en-US" altLang="zh-TW" dirty="0"/>
          </a:p>
          <a:p>
            <a:r>
              <a:rPr lang="zh-TW" altLang="en-US" dirty="0"/>
              <a:t>在連續時段中事件的發生是互為獨立的。重要參數 </a:t>
            </a:r>
            <a:r>
              <a:rPr lang="el-GR" altLang="zh-TW" i="1" dirty="0"/>
              <a:t>β</a:t>
            </a:r>
            <a:r>
              <a:rPr lang="zh-TW" altLang="en-US" dirty="0"/>
              <a:t> 是在事件之間的平均時間。在儀器失效經常符合卜瓦松程序的可靠度理論中，</a:t>
            </a:r>
            <a:r>
              <a:rPr lang="el-GR" altLang="zh-TW" i="1" dirty="0"/>
              <a:t> β</a:t>
            </a:r>
            <a:r>
              <a:rPr lang="zh-TW" altLang="en-US" dirty="0"/>
              <a:t> 稱為在</a:t>
            </a:r>
            <a:r>
              <a:rPr lang="zh-TW" altLang="en-US" b="1" dirty="0"/>
              <a:t>失效之間的平均時間</a:t>
            </a:r>
            <a:r>
              <a:rPr lang="en-US" altLang="zh-TW" b="1" dirty="0"/>
              <a:t>(mean time between failures)</a:t>
            </a:r>
            <a:r>
              <a:rPr lang="zh-TW" altLang="en-US" dirty="0"/>
              <a:t>。</a:t>
            </a:r>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8632C2C5-20A0-4062-ADB6-29D76B962CAE}" type="slidenum">
              <a:rPr lang="zh-TW" altLang="en-US" smtClean="0"/>
              <a:pPr/>
              <a:t>93</a:t>
            </a:fld>
            <a:endParaRPr lang="zh-TW" alt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3.33</a:t>
            </a:r>
            <a:endParaRPr lang="zh-TW" altLang="en-US" dirty="0"/>
          </a:p>
        </p:txBody>
      </p:sp>
      <p:pic>
        <p:nvPicPr>
          <p:cNvPr id="99330" name="Picture 2"/>
          <p:cNvPicPr>
            <a:picLocks noGrp="1" noChangeAspect="1" noChangeArrowheads="1"/>
          </p:cNvPicPr>
          <p:nvPr>
            <p:ph idx="1"/>
          </p:nvPr>
        </p:nvPicPr>
        <p:blipFill>
          <a:blip r:embed="rId2" cstate="print"/>
          <a:srcRect b="60563"/>
          <a:stretch>
            <a:fillRect/>
          </a:stretch>
        </p:blipFill>
        <p:spPr bwMode="auto">
          <a:xfrm>
            <a:off x="440312" y="1268413"/>
            <a:ext cx="8263376" cy="2016571"/>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40839"/>
          <a:stretch>
            <a:fillRect/>
          </a:stretch>
        </p:blipFill>
        <p:spPr bwMode="auto">
          <a:xfrm>
            <a:off x="467544" y="3429000"/>
            <a:ext cx="8263376" cy="3025105"/>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8632C2C5-20A0-4062-ADB6-29D76B962CAE}" type="slidenum">
              <a:rPr lang="zh-TW" altLang="en-US" smtClean="0"/>
              <a:pPr/>
              <a:t>94</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無記憶性質及其對於指數分布的影響</a:t>
            </a:r>
          </a:p>
        </p:txBody>
      </p:sp>
      <p:sp>
        <p:nvSpPr>
          <p:cNvPr id="3" name="內容版面配置區 2"/>
          <p:cNvSpPr>
            <a:spLocks noGrp="1"/>
          </p:cNvSpPr>
          <p:nvPr>
            <p:ph idx="1"/>
          </p:nvPr>
        </p:nvSpPr>
        <p:spPr/>
        <p:txBody>
          <a:bodyPr>
            <a:normAutofit fontScale="92500" lnSpcReduction="10000"/>
          </a:bodyPr>
          <a:lstStyle/>
          <a:p>
            <a:r>
              <a:rPr lang="zh-TW" altLang="en-US" dirty="0"/>
              <a:t>指數分布在可靠度以及零件或機器壽命的問題中的應用種類受到指數分布的</a:t>
            </a:r>
            <a:r>
              <a:rPr lang="zh-TW" altLang="en-US" b="1" dirty="0"/>
              <a:t>無記憶 </a:t>
            </a:r>
            <a:r>
              <a:rPr lang="en-US" altLang="zh-TW" b="1" dirty="0"/>
              <a:t>(</a:t>
            </a:r>
            <a:r>
              <a:rPr lang="zh-TW" altLang="en-US" dirty="0"/>
              <a:t>或缺乏記憶</a:t>
            </a:r>
            <a:r>
              <a:rPr lang="en-US" altLang="zh-TW" b="1" dirty="0"/>
              <a:t>) </a:t>
            </a:r>
            <a:r>
              <a:rPr lang="zh-TW" altLang="en-US" b="1" dirty="0"/>
              <a:t>性質 </a:t>
            </a:r>
            <a:r>
              <a:rPr lang="en-US" altLang="zh-TW" b="1" dirty="0"/>
              <a:t>(</a:t>
            </a:r>
            <a:r>
              <a:rPr lang="en-US" altLang="zh-TW" b="1" dirty="0" err="1"/>
              <a:t>memoryless</a:t>
            </a:r>
            <a:r>
              <a:rPr lang="zh-TW" altLang="en-US" b="1" dirty="0"/>
              <a:t> </a:t>
            </a:r>
            <a:r>
              <a:rPr lang="en-US" altLang="zh-TW" b="1" dirty="0"/>
              <a:t>property) </a:t>
            </a:r>
            <a:r>
              <a:rPr lang="zh-TW" altLang="en-US" dirty="0"/>
              <a:t>所影響。</a:t>
            </a:r>
            <a:endParaRPr lang="en-US" altLang="zh-TW" dirty="0"/>
          </a:p>
          <a:p>
            <a:r>
              <a:rPr lang="zh-TW" altLang="en-US" dirty="0"/>
              <a:t>伽瑪分布的重要性在於下列事實：它定義了一個群組，其他分布只是這個群組中的特例。但伽瑪本身在等待時間和可靠度理論中具有重要的應用。指數分布描述直到一個卜瓦松事件出現的時間 </a:t>
            </a:r>
            <a:r>
              <a:rPr lang="en-US" altLang="zh-TW" dirty="0"/>
              <a:t>(</a:t>
            </a:r>
            <a:r>
              <a:rPr lang="zh-TW" altLang="en-US" dirty="0"/>
              <a:t>或在卜瓦松事件之間的時間</a:t>
            </a:r>
            <a:r>
              <a:rPr lang="en-US" altLang="zh-TW" dirty="0"/>
              <a:t>)</a:t>
            </a:r>
            <a:r>
              <a:rPr lang="zh-TW" altLang="en-US" dirty="0"/>
              <a:t>，而達到</a:t>
            </a:r>
            <a:r>
              <a:rPr lang="zh-TW" altLang="en-US" dirty="0">
                <a:effectLst>
                  <a:outerShdw blurRad="38100" dist="38100" dir="2700000" algn="tl">
                    <a:srgbClr val="000000">
                      <a:alpha val="43137"/>
                    </a:srgbClr>
                  </a:outerShdw>
                </a:effectLst>
              </a:rPr>
              <a:t>經指明的卜瓦松事件之數量時</a:t>
            </a:r>
            <a:r>
              <a:rPr lang="zh-TW" altLang="en-US" dirty="0"/>
              <a:t>的時間 </a:t>
            </a:r>
            <a:r>
              <a:rPr lang="en-US" altLang="zh-TW" dirty="0"/>
              <a:t>(</a:t>
            </a:r>
            <a:r>
              <a:rPr lang="zh-TW" altLang="en-US" dirty="0"/>
              <a:t>或空間</a:t>
            </a:r>
            <a:r>
              <a:rPr lang="en-US" altLang="zh-TW" dirty="0"/>
              <a:t>) </a:t>
            </a:r>
            <a:r>
              <a:rPr lang="zh-TW" altLang="en-US" dirty="0"/>
              <a:t>是一個密度函數由伽瑪分布所描述的隨機變數。此指定事件的數量是伽瑪密度函數中的參數 </a:t>
            </a:r>
            <a:r>
              <a:rPr lang="el-GR" altLang="zh-TW" i="1" dirty="0"/>
              <a:t>α</a:t>
            </a:r>
            <a:r>
              <a:rPr lang="zh-TW" altLang="en-US" dirty="0"/>
              <a:t>。因此，當          時，出現指數分布的特例就變得容易理解了。</a:t>
            </a:r>
          </a:p>
        </p:txBody>
      </p:sp>
      <p:graphicFrame>
        <p:nvGraphicFramePr>
          <p:cNvPr id="4" name="物件 3"/>
          <p:cNvGraphicFramePr>
            <a:graphicFrameLocks noChangeAspect="1"/>
          </p:cNvGraphicFramePr>
          <p:nvPr/>
        </p:nvGraphicFramePr>
        <p:xfrm>
          <a:off x="5436096" y="5301208"/>
          <a:ext cx="647700" cy="279400"/>
        </p:xfrm>
        <a:graphic>
          <a:graphicData uri="http://schemas.openxmlformats.org/presentationml/2006/ole">
            <mc:AlternateContent xmlns:mc="http://schemas.openxmlformats.org/markup-compatibility/2006">
              <mc:Choice xmlns:v="urn:schemas-microsoft-com:vml" Requires="v">
                <p:oleObj spid="_x0000_s15362" name="方程式" r:id="rId3" imgW="647640" imgH="279360" progId="Equation.3">
                  <p:embed/>
                </p:oleObj>
              </mc:Choice>
              <mc:Fallback>
                <p:oleObj name="方程式" r:id="rId3" imgW="647640" imgH="2793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6096" y="5301208"/>
                        <a:ext cx="6477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8632C2C5-20A0-4062-ADB6-29D76B962CAE}" type="slidenum">
              <a:rPr lang="zh-TW" altLang="en-US" smtClean="0"/>
              <a:pPr/>
              <a:t>95</a:t>
            </a:fld>
            <a:endParaRPr lang="zh-TW" alt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3.34</a:t>
            </a:r>
            <a:endParaRPr lang="zh-TW" altLang="en-US" dirty="0"/>
          </a:p>
        </p:txBody>
      </p:sp>
      <p:pic>
        <p:nvPicPr>
          <p:cNvPr id="101378" name="Picture 2"/>
          <p:cNvPicPr>
            <a:picLocks noGrp="1" noChangeAspect="1" noChangeArrowheads="1"/>
          </p:cNvPicPr>
          <p:nvPr>
            <p:ph idx="1"/>
          </p:nvPr>
        </p:nvPicPr>
        <p:blipFill>
          <a:blip r:embed="rId2" cstate="print"/>
          <a:srcRect b="65647"/>
          <a:stretch>
            <a:fillRect/>
          </a:stretch>
        </p:blipFill>
        <p:spPr bwMode="auto">
          <a:xfrm>
            <a:off x="323850" y="1412776"/>
            <a:ext cx="8496300" cy="1296144"/>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37019"/>
          <a:stretch>
            <a:fillRect/>
          </a:stretch>
        </p:blipFill>
        <p:spPr bwMode="auto">
          <a:xfrm>
            <a:off x="323528" y="2852936"/>
            <a:ext cx="8496300" cy="2376264"/>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8632C2C5-20A0-4062-ADB6-29D76B962CAE}" type="slidenum">
              <a:rPr lang="zh-TW" altLang="en-US" smtClean="0"/>
              <a:pPr/>
              <a:t>96</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3.35</a:t>
            </a:r>
            <a:endParaRPr lang="zh-TW" altLang="en-US" dirty="0"/>
          </a:p>
        </p:txBody>
      </p:sp>
      <p:pic>
        <p:nvPicPr>
          <p:cNvPr id="102402" name="Picture 2"/>
          <p:cNvPicPr>
            <a:picLocks noGrp="1" noChangeAspect="1" noChangeArrowheads="1"/>
          </p:cNvPicPr>
          <p:nvPr>
            <p:ph idx="1"/>
          </p:nvPr>
        </p:nvPicPr>
        <p:blipFill>
          <a:blip r:embed="rId2" cstate="print"/>
          <a:srcRect b="60569"/>
          <a:stretch>
            <a:fillRect/>
          </a:stretch>
        </p:blipFill>
        <p:spPr bwMode="auto">
          <a:xfrm>
            <a:off x="395536" y="1340768"/>
            <a:ext cx="8327663" cy="2016224"/>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40839"/>
          <a:stretch>
            <a:fillRect/>
          </a:stretch>
        </p:blipFill>
        <p:spPr bwMode="auto">
          <a:xfrm>
            <a:off x="395536" y="3429000"/>
            <a:ext cx="8327663" cy="3025105"/>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8632C2C5-20A0-4062-ADB6-29D76B962CAE}" type="slidenum">
              <a:rPr lang="zh-TW" altLang="en-US" smtClean="0"/>
              <a:pPr/>
              <a:t>97</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3.35(</a:t>
            </a:r>
            <a:r>
              <a:rPr lang="zh-TW" altLang="en-US" dirty="0"/>
              <a:t>續</a:t>
            </a:r>
            <a:r>
              <a:rPr lang="en-US" altLang="zh-TW" dirty="0"/>
              <a:t>)</a:t>
            </a:r>
            <a:endParaRPr lang="zh-TW" altLang="en-US" dirty="0"/>
          </a:p>
        </p:txBody>
      </p:sp>
      <p:pic>
        <p:nvPicPr>
          <p:cNvPr id="103426" name="Picture 2"/>
          <p:cNvPicPr>
            <a:picLocks noGrp="1" noChangeAspect="1" noChangeArrowheads="1"/>
          </p:cNvPicPr>
          <p:nvPr>
            <p:ph idx="1"/>
          </p:nvPr>
        </p:nvPicPr>
        <p:blipFill>
          <a:blip r:embed="rId2" cstate="print"/>
          <a:srcRect/>
          <a:stretch>
            <a:fillRect/>
          </a:stretch>
        </p:blipFill>
        <p:spPr bwMode="auto">
          <a:xfrm>
            <a:off x="396180" y="1412776"/>
            <a:ext cx="8496300" cy="396329"/>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323850" y="2060848"/>
            <a:ext cx="8496300" cy="2554203"/>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8632C2C5-20A0-4062-ADB6-29D76B962CAE}" type="slidenum">
              <a:rPr lang="zh-TW" altLang="en-US" smtClean="0"/>
              <a:pPr/>
              <a:t>98</a:t>
            </a:fld>
            <a:endParaRPr lang="zh-TW" alt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3.36</a:t>
            </a:r>
            <a:endParaRPr lang="zh-TW" altLang="en-US" dirty="0"/>
          </a:p>
        </p:txBody>
      </p:sp>
      <p:pic>
        <p:nvPicPr>
          <p:cNvPr id="104451" name="Picture 3"/>
          <p:cNvPicPr>
            <a:picLocks noGrp="1" noChangeAspect="1" noChangeArrowheads="1"/>
          </p:cNvPicPr>
          <p:nvPr>
            <p:ph idx="1"/>
          </p:nvPr>
        </p:nvPicPr>
        <p:blipFill>
          <a:blip r:embed="rId2" cstate="print"/>
          <a:srcRect b="56597"/>
          <a:stretch>
            <a:fillRect/>
          </a:stretch>
        </p:blipFill>
        <p:spPr bwMode="auto">
          <a:xfrm>
            <a:off x="323528" y="1412776"/>
            <a:ext cx="8496300" cy="2016224"/>
          </a:xfrm>
          <a:prstGeom prst="rect">
            <a:avLst/>
          </a:prstGeom>
          <a:noFill/>
          <a:ln w="9525">
            <a:noFill/>
            <a:miter lim="800000"/>
            <a:headEnd/>
            <a:tailEnd/>
          </a:ln>
        </p:spPr>
      </p:pic>
      <p:pic>
        <p:nvPicPr>
          <p:cNvPr id="7" name="Picture 3"/>
          <p:cNvPicPr>
            <a:picLocks noChangeAspect="1" noChangeArrowheads="1"/>
          </p:cNvPicPr>
          <p:nvPr/>
        </p:nvPicPr>
        <p:blipFill>
          <a:blip r:embed="rId2" cstate="print"/>
          <a:srcRect t="46503"/>
          <a:stretch>
            <a:fillRect/>
          </a:stretch>
        </p:blipFill>
        <p:spPr bwMode="auto">
          <a:xfrm>
            <a:off x="323528" y="3573016"/>
            <a:ext cx="8496300" cy="2485161"/>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8632C2C5-20A0-4062-ADB6-29D76B962CAE}" type="slidenum">
              <a:rPr lang="zh-TW" altLang="en-US" smtClean="0"/>
              <a:pPr/>
              <a:t>99</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2010001B">
  <a:themeElements>
    <a:clrScheme name="Office 佈景主題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佈景主題">
      <a:majorFont>
        <a:latin typeface="Times New Roman"/>
        <a:ea typeface="新細明體"/>
        <a:cs typeface=""/>
      </a:majorFont>
      <a:minorFont>
        <a:latin typeface="Times New Roman"/>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佈景主題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佈景主題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佈景主題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佈景主題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佈景主題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佈景主題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佈景主題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機率與統計</Template>
  <TotalTime>685</TotalTime>
  <Words>2620</Words>
  <Application>Microsoft Office PowerPoint</Application>
  <PresentationFormat>如螢幕大小 (4:3)</PresentationFormat>
  <Paragraphs>371</Paragraphs>
  <Slides>104</Slides>
  <Notes>0</Notes>
  <HiddenSlides>0</HiddenSlides>
  <MMClips>0</MMClips>
  <ScaleCrop>false</ScaleCrop>
  <HeadingPairs>
    <vt:vector size="8" baseType="variant">
      <vt:variant>
        <vt:lpstr>使用字型</vt:lpstr>
      </vt:variant>
      <vt:variant>
        <vt:i4>2</vt:i4>
      </vt:variant>
      <vt:variant>
        <vt:lpstr>佈景主題</vt:lpstr>
      </vt:variant>
      <vt:variant>
        <vt:i4>1</vt:i4>
      </vt:variant>
      <vt:variant>
        <vt:lpstr>內嵌 OLE 伺服程式</vt:lpstr>
      </vt:variant>
      <vt:variant>
        <vt:i4>1</vt:i4>
      </vt:variant>
      <vt:variant>
        <vt:lpstr>投影片標題</vt:lpstr>
      </vt:variant>
      <vt:variant>
        <vt:i4>104</vt:i4>
      </vt:variant>
    </vt:vector>
  </HeadingPairs>
  <TitlesOfParts>
    <vt:vector size="108" baseType="lpstr">
      <vt:lpstr>Calibri</vt:lpstr>
      <vt:lpstr>Times New Roman</vt:lpstr>
      <vt:lpstr>12010001B</vt:lpstr>
      <vt:lpstr>方程式</vt:lpstr>
      <vt:lpstr>第 3 章</vt:lpstr>
      <vt:lpstr>本章大綱</vt:lpstr>
      <vt:lpstr>3.2 二項和多項分布</vt:lpstr>
      <vt:lpstr>二項分布</vt:lpstr>
      <vt:lpstr>PowerPoint 簡報</vt:lpstr>
      <vt:lpstr>二項分布(續)</vt:lpstr>
      <vt:lpstr>範例3.1</vt:lpstr>
      <vt:lpstr> 「二項」這個名稱來自於何處？</vt:lpstr>
      <vt:lpstr>範例3.2</vt:lpstr>
      <vt:lpstr>範例3.3</vt:lpstr>
      <vt:lpstr>範例3.3(續)</vt:lpstr>
      <vt:lpstr>二項分布應用的領域</vt:lpstr>
      <vt:lpstr>範例3.4</vt:lpstr>
      <vt:lpstr>範例3.5</vt:lpstr>
      <vt:lpstr>PowerPoint 簡報</vt:lpstr>
      <vt:lpstr>多項實驗和多項分布</vt:lpstr>
      <vt:lpstr>多項實驗和多項分布(續)</vt:lpstr>
      <vt:lpstr>範例3.6</vt:lpstr>
      <vt:lpstr>3.3 超幾何分布</vt:lpstr>
      <vt:lpstr>允收抽樣中的超幾何分布</vt:lpstr>
      <vt:lpstr>允收抽樣中的超幾何分布(續)</vt:lpstr>
      <vt:lpstr>範例3.8</vt:lpstr>
      <vt:lpstr>允收抽樣中的超幾何分布(續)</vt:lpstr>
      <vt:lpstr>範例3.10</vt:lpstr>
      <vt:lpstr>超幾何分布與二項分布的關係</vt:lpstr>
      <vt:lpstr>範例3.11</vt:lpstr>
      <vt:lpstr>3.4 負二項分布與幾何分布</vt:lpstr>
      <vt:lpstr>負二項分布與幾何分布(續)</vt:lpstr>
      <vt:lpstr>範例3.12(續)</vt:lpstr>
      <vt:lpstr>負二項分布與幾何分布(續)</vt:lpstr>
      <vt:lpstr>範例3.13</vt:lpstr>
      <vt:lpstr>範例3.14</vt:lpstr>
      <vt:lpstr>負二項分布與幾何分布(續)</vt:lpstr>
      <vt:lpstr>3.5 卜瓦松分布與卜瓦松程序</vt:lpstr>
      <vt:lpstr>卜瓦松程序的性質</vt:lpstr>
      <vt:lpstr>卜瓦松分布</vt:lpstr>
      <vt:lpstr>範例3.15</vt:lpstr>
      <vt:lpstr>範例3.16</vt:lpstr>
      <vt:lpstr>卜瓦松機率函數的特性</vt:lpstr>
      <vt:lpstr>以一個卜瓦松分布逼近二項分布</vt:lpstr>
      <vt:lpstr>範例3.17</vt:lpstr>
      <vt:lpstr>範例3.18</vt:lpstr>
      <vt:lpstr>3.8 連續均勻分布</vt:lpstr>
      <vt:lpstr>連續均勻分布(續)</vt:lpstr>
      <vt:lpstr>範例3.19</vt:lpstr>
      <vt:lpstr>連續均勻分布(續)</vt:lpstr>
      <vt:lpstr>3.7 常態分布</vt:lpstr>
      <vt:lpstr>常態分布(續)</vt:lpstr>
      <vt:lpstr>常態分布(續)</vt:lpstr>
      <vt:lpstr>常態分布(續)</vt:lpstr>
      <vt:lpstr>常態分布(續)</vt:lpstr>
      <vt:lpstr>常態分布(續)</vt:lpstr>
      <vt:lpstr>常態分布(續)</vt:lpstr>
      <vt:lpstr>3.8 常態曲線下的面積</vt:lpstr>
      <vt:lpstr>常態曲線下的面積(續)</vt:lpstr>
      <vt:lpstr>常態曲線下的面積(續)</vt:lpstr>
      <vt:lpstr>範例3.20</vt:lpstr>
      <vt:lpstr>範例3.20(續)</vt:lpstr>
      <vt:lpstr>範例3.21</vt:lpstr>
      <vt:lpstr>範例3.21(續)</vt:lpstr>
      <vt:lpstr>範例3.22</vt:lpstr>
      <vt:lpstr>範例3.22(續)</vt:lpstr>
      <vt:lpstr>範例3.23</vt:lpstr>
      <vt:lpstr>範例3.23(續)</vt:lpstr>
      <vt:lpstr>範例3.24</vt:lpstr>
      <vt:lpstr>範例3.24(續)</vt:lpstr>
      <vt:lpstr>3.9 常態分布的應用</vt:lpstr>
      <vt:lpstr>範例3.26</vt:lpstr>
      <vt:lpstr>範例3.27</vt:lpstr>
      <vt:lpstr>範例3.28</vt:lpstr>
      <vt:lpstr>範例3.28(續)</vt:lpstr>
      <vt:lpstr>範例3.29</vt:lpstr>
      <vt:lpstr>範例3.30</vt:lpstr>
      <vt:lpstr>範例3.30(續)</vt:lpstr>
      <vt:lpstr>3.10 連續均勻分布</vt:lpstr>
      <vt:lpstr>連續均勻分布(續)</vt:lpstr>
      <vt:lpstr>連續均勻分布(續)</vt:lpstr>
      <vt:lpstr>連續均勻分布(續)</vt:lpstr>
      <vt:lpstr>連續均勻分布(續)</vt:lpstr>
      <vt:lpstr>範例3.31</vt:lpstr>
      <vt:lpstr>範例3.31(續)</vt:lpstr>
      <vt:lpstr>範例3.31(續)</vt:lpstr>
      <vt:lpstr>範例3.32</vt:lpstr>
      <vt:lpstr>範例3.32(續)</vt:lpstr>
      <vt:lpstr>範例3.32(續)</vt:lpstr>
      <vt:lpstr>3.11 伽瑪和指數分布</vt:lpstr>
      <vt:lpstr>伽瑪分布</vt:lpstr>
      <vt:lpstr>伽瑪分布(續)</vt:lpstr>
      <vt:lpstr>指數分布</vt:lpstr>
      <vt:lpstr>伽瑪和指數分布(續)</vt:lpstr>
      <vt:lpstr>伽瑪分布與卜瓦松程序的關係</vt:lpstr>
      <vt:lpstr>伽瑪分布與卜瓦松程序的關係(續)</vt:lpstr>
      <vt:lpstr>指數分布與伽瑪分布的應用</vt:lpstr>
      <vt:lpstr>範例3.33</vt:lpstr>
      <vt:lpstr>無記憶性質及其對於指數分布的影響</vt:lpstr>
      <vt:lpstr>範例3.34</vt:lpstr>
      <vt:lpstr>範例3.35</vt:lpstr>
      <vt:lpstr>範例3.35(續)</vt:lpstr>
      <vt:lpstr>範例3.36</vt:lpstr>
      <vt:lpstr>範例3.36(續)</vt:lpstr>
      <vt:lpstr>範例3.37</vt:lpstr>
      <vt:lpstr>範例3.37(續)</vt:lpstr>
      <vt:lpstr>3.12 卡方分布</vt:lpstr>
      <vt:lpstr>卡方分布(續)</vt:lpstr>
    </vt:vector>
  </TitlesOfParts>
  <Company>workgroup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 3 章</dc:title>
  <dc:creator>toc136</dc:creator>
  <cp:lastModifiedBy>Renyuan Lyu</cp:lastModifiedBy>
  <cp:revision>93</cp:revision>
  <dcterms:created xsi:type="dcterms:W3CDTF">2013-07-23T02:05:42Z</dcterms:created>
  <dcterms:modified xsi:type="dcterms:W3CDTF">2020-02-15T18:04:00Z</dcterms:modified>
</cp:coreProperties>
</file>